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sldIdLst>
    <p:sldId id="258" r:id="rId2"/>
  </p:sldIdLst>
  <p:sldSz cx="6858000" cy="9144000" type="letter"/>
  <p:notesSz cx="2987675" cy="4816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23E"/>
    <a:srgbClr val="415367"/>
    <a:srgbClr val="365066"/>
    <a:srgbClr val="405367"/>
    <a:srgbClr val="C58560"/>
    <a:srgbClr val="344E5E"/>
    <a:srgbClr val="2B414F"/>
    <a:srgbClr val="547F9A"/>
    <a:srgbClr val="D39084"/>
    <a:srgbClr val="D0D1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3" autoAdjust="0"/>
    <p:restoredTop sz="96453" autoAdjust="0"/>
  </p:normalViewPr>
  <p:slideViewPr>
    <p:cSldViewPr snapToGrid="0" showGuides="1">
      <p:cViewPr>
        <p:scale>
          <a:sx n="150" d="100"/>
          <a:sy n="150" d="100"/>
        </p:scale>
        <p:origin x="682" y="-2477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Global Market</c:v>
                </c:pt>
              </c:strCache>
            </c:strRef>
          </c:tx>
          <c:spPr>
            <a:solidFill>
              <a:srgbClr val="2B414F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2B414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C24-4780-8F22-BD34189CEB67}"/>
              </c:ext>
            </c:extLst>
          </c:dPt>
          <c:dPt>
            <c:idx val="1"/>
            <c:invertIfNegative val="0"/>
            <c:bubble3D val="0"/>
            <c:spPr>
              <a:solidFill>
                <a:srgbClr val="2B414F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C24-4780-8F22-BD34189CEB6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2.9</a:t>
                    </a:r>
                  </a:p>
                  <a:p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4.0</a:t>
                    </a:r>
                  </a:p>
                  <a:p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C24-4780-8F22-BD34189CE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2029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2.12</c:v>
                </c:pt>
                <c:pt idx="1">
                  <c:v>3.23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C24-4780-8F22-BD34189CEB6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Target Market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8.8425332813457363E-3"/>
                  <c:y val="0.2234732997416848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0.4</a:t>
                    </a:r>
                  </a:p>
                  <a:p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FC24-4780-8F22-BD34189CEB6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4212666406729488E-3"/>
                  <c:y val="0.2498937482732398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0.6</a:t>
                    </a:r>
                  </a:p>
                  <a:p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e-I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2022</c:v>
                </c:pt>
                <c:pt idx="1">
                  <c:v>2029</c:v>
                </c:pt>
              </c:numCache>
            </c:num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0.75</c:v>
                </c:pt>
                <c:pt idx="1">
                  <c:v>1.3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C24-4780-8F22-BD34189CEB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8"/>
        <c:overlap val="41"/>
        <c:axId val="-1469587968"/>
        <c:axId val="-1469584160"/>
      </c:barChart>
      <c:catAx>
        <c:axId val="-1469587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  <c:crossAx val="-1469584160"/>
        <c:crosses val="autoZero"/>
        <c:auto val="1"/>
        <c:lblAlgn val="ctr"/>
        <c:lblOffset val="100"/>
        <c:noMultiLvlLbl val="0"/>
      </c:catAx>
      <c:valAx>
        <c:axId val="-14695841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4695879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e-IL"/>
          </a:p>
        </c:txPr>
      </c:legendEntry>
      <c:layout>
        <c:manualLayout>
          <c:xMode val="edge"/>
          <c:yMode val="edge"/>
          <c:x val="8.1626329861304525E-2"/>
          <c:y val="0.7195589481323309"/>
          <c:w val="0.85637647901256664"/>
          <c:h val="0.214074296418163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he-I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rgbClr val="F4F4F4">
        <a:alpha val="83000"/>
      </a:srgbClr>
    </a:solidFill>
    <a:ln>
      <a:noFill/>
    </a:ln>
    <a:effectLst/>
  </c:spPr>
  <c:txPr>
    <a:bodyPr/>
    <a:lstStyle/>
    <a:p>
      <a:pPr>
        <a:defRPr sz="1100"/>
      </a:pPr>
      <a:endParaRPr lang="he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94659" cy="241660"/>
          </a:xfrm>
          <a:prstGeom prst="rect">
            <a:avLst/>
          </a:prstGeom>
        </p:spPr>
        <p:txBody>
          <a:bodyPr vert="horz" lIns="44609" tIns="22305" rIns="44609" bIns="22305" rtlCol="0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692325" y="0"/>
            <a:ext cx="1294659" cy="241660"/>
          </a:xfrm>
          <a:prstGeom prst="rect">
            <a:avLst/>
          </a:prstGeom>
        </p:spPr>
        <p:txBody>
          <a:bodyPr vert="horz" lIns="44609" tIns="22305" rIns="44609" bIns="22305" rtlCol="0"/>
          <a:lstStyle>
            <a:lvl1pPr algn="r">
              <a:defRPr sz="600"/>
            </a:lvl1pPr>
          </a:lstStyle>
          <a:p>
            <a:fld id="{2F023A88-C51F-44E4-9EF7-EF902E8E08E6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4238" y="601663"/>
            <a:ext cx="1219200" cy="1625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44609" tIns="22305" rIns="44609" bIns="2230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8768" y="2317929"/>
            <a:ext cx="2390140" cy="1896487"/>
          </a:xfrm>
          <a:prstGeom prst="rect">
            <a:avLst/>
          </a:prstGeom>
        </p:spPr>
        <p:txBody>
          <a:bodyPr vert="horz" lIns="44609" tIns="22305" rIns="44609" bIns="2230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574816"/>
            <a:ext cx="1294659" cy="241659"/>
          </a:xfrm>
          <a:prstGeom prst="rect">
            <a:avLst/>
          </a:prstGeom>
        </p:spPr>
        <p:txBody>
          <a:bodyPr vert="horz" lIns="44609" tIns="22305" rIns="44609" bIns="22305" rtlCol="0" anchor="b"/>
          <a:lstStyle>
            <a:lvl1pPr algn="l">
              <a:defRPr sz="6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692325" y="4574816"/>
            <a:ext cx="1294659" cy="241659"/>
          </a:xfrm>
          <a:prstGeom prst="rect">
            <a:avLst/>
          </a:prstGeom>
        </p:spPr>
        <p:txBody>
          <a:bodyPr vert="horz" lIns="44609" tIns="22305" rIns="44609" bIns="22305" rtlCol="0" anchor="b"/>
          <a:lstStyle>
            <a:lvl1pPr algn="r">
              <a:defRPr sz="600"/>
            </a:lvl1pPr>
          </a:lstStyle>
          <a:p>
            <a:fld id="{B8055267-5133-4227-960B-16326E0688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34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1pPr>
    <a:lvl2pPr marL="226314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2pPr>
    <a:lvl3pPr marL="452628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3pPr>
    <a:lvl4pPr marL="678942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4pPr>
    <a:lvl5pPr marL="905256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5pPr>
    <a:lvl6pPr marL="1131570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6pPr>
    <a:lvl7pPr marL="1357884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7pPr>
    <a:lvl8pPr marL="1584198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8pPr>
    <a:lvl9pPr marL="1810512" algn="l" defTabSz="452628" rtl="0" eaLnBrk="1" latinLnBrk="0" hangingPunct="1">
      <a:defRPr sz="59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055267-5133-4227-960B-16326E0688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9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20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14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7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7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70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59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08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44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78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5395E-88CA-4EEE-9109-ED47C93A16F0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5BBDD-8BDF-4F03-90DD-512E4578E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02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8" Type="http://schemas.openxmlformats.org/officeDocument/2006/relationships/image" Target="../media/image6.png"/><Relationship Id="rId3" Type="http://schemas.openxmlformats.org/officeDocument/2006/relationships/image" Target="../media/image1.jpeg"/><Relationship Id="rId21" Type="http://schemas.openxmlformats.org/officeDocument/2006/relationships/image" Target="../media/image9.png"/><Relationship Id="rId7" Type="http://schemas.microsoft.com/office/2007/relationships/hdphoto" Target="../media/hdphoto1.wdp"/><Relationship Id="rId17" Type="http://schemas.openxmlformats.org/officeDocument/2006/relationships/image" Target="../media/image12.svg"/><Relationship Id="rId2" Type="http://schemas.openxmlformats.org/officeDocument/2006/relationships/notesSlide" Target="../notesSlides/notesSlide1.xml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23" Type="http://schemas.openxmlformats.org/officeDocument/2006/relationships/image" Target="../media/image11.png"/><Relationship Id="rId10" Type="http://schemas.openxmlformats.org/officeDocument/2006/relationships/image" Target="../media/image5.png"/><Relationship Id="rId19" Type="http://schemas.openxmlformats.org/officeDocument/2006/relationships/image" Target="../media/image7.png"/><Relationship Id="rId4" Type="http://schemas.openxmlformats.org/officeDocument/2006/relationships/chart" Target="../charts/chart1.xml"/><Relationship Id="rId9" Type="http://schemas.microsoft.com/office/2007/relationships/hdphoto" Target="../media/hdphoto2.wdp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E83AA382-9D5F-3740-E330-DB6F0823D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" descr="The importance of CNC machining in the metalworking industry - Initube.es">
            <a:extLst>
              <a:ext uri="{FF2B5EF4-FFF2-40B4-BE49-F238E27FC236}">
                <a16:creationId xmlns:a16="http://schemas.microsoft.com/office/drawing/2014/main" xmlns="" id="{C18C095A-132F-F289-96F5-6163A16E43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711" b="-16616"/>
          <a:stretch/>
        </p:blipFill>
        <p:spPr bwMode="auto">
          <a:xfrm>
            <a:off x="16078" y="3482834"/>
            <a:ext cx="6871491" cy="34197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xtLst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D44DB01-1D21-9189-779E-688DCBA48B21}"/>
              </a:ext>
            </a:extLst>
          </p:cNvPr>
          <p:cNvSpPr/>
          <p:nvPr/>
        </p:nvSpPr>
        <p:spPr>
          <a:xfrm>
            <a:off x="3429000" y="-5431448"/>
            <a:ext cx="5627077" cy="21649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3D63B63-1ADE-5C6D-CDD3-DE7CEAFE9FED}"/>
              </a:ext>
            </a:extLst>
          </p:cNvPr>
          <p:cNvSpPr/>
          <p:nvPr/>
        </p:nvSpPr>
        <p:spPr>
          <a:xfrm>
            <a:off x="-2198075" y="-5431448"/>
            <a:ext cx="5627076" cy="21649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953E606-9568-7637-DF07-B8C14D0B3C70}"/>
              </a:ext>
            </a:extLst>
          </p:cNvPr>
          <p:cNvSpPr/>
          <p:nvPr/>
        </p:nvSpPr>
        <p:spPr>
          <a:xfrm>
            <a:off x="-15816" y="1"/>
            <a:ext cx="6873816" cy="113396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1FE9D524-3ACA-5712-6421-C70AB1E4C0C7}"/>
              </a:ext>
            </a:extLst>
          </p:cNvPr>
          <p:cNvCxnSpPr/>
          <p:nvPr/>
        </p:nvCxnSpPr>
        <p:spPr>
          <a:xfrm>
            <a:off x="3404474" y="209563"/>
            <a:ext cx="0" cy="897315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xmlns="" id="{9BD6BAAF-2058-5553-2435-773DEA8CC3A5}"/>
              </a:ext>
            </a:extLst>
          </p:cNvPr>
          <p:cNvSpPr txBox="1">
            <a:spLocks/>
          </p:cNvSpPr>
          <p:nvPr/>
        </p:nvSpPr>
        <p:spPr>
          <a:xfrm>
            <a:off x="0" y="7986"/>
            <a:ext cx="3410495" cy="100831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Temper</a:t>
            </a:r>
            <a:r>
              <a:rPr lang="en-US" sz="36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Chip</a:t>
            </a:r>
            <a:r>
              <a:rPr lang="en-US" sz="3600" b="1" dirty="0" smtClean="0">
                <a:solidFill>
                  <a:srgbClr val="D3908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™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8B2242E7-5C7D-0985-90E4-A780CFB4DF24}"/>
              </a:ext>
            </a:extLst>
          </p:cNvPr>
          <p:cNvSpPr>
            <a:spLocks noChangeAspect="1"/>
          </p:cNvSpPr>
          <p:nvPr/>
        </p:nvSpPr>
        <p:spPr>
          <a:xfrm>
            <a:off x="-9312" y="5940"/>
            <a:ext cx="6859613" cy="9144000"/>
          </a:xfrm>
          <a:prstGeom prst="rect">
            <a:avLst/>
          </a:prstGeom>
          <a:noFill/>
          <a:ln w="22225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2B933B9-6291-688C-DE73-CDBD378FD9EC}"/>
              </a:ext>
            </a:extLst>
          </p:cNvPr>
          <p:cNvSpPr txBox="1"/>
          <p:nvPr/>
        </p:nvSpPr>
        <p:spPr>
          <a:xfrm>
            <a:off x="3594850" y="66192"/>
            <a:ext cx="31062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/>
              <a:t>Beni Manes </a:t>
            </a:r>
            <a:r>
              <a:rPr lang="en-US" sz="1200" i="1" dirty="0" smtClean="0"/>
              <a:t>– COO &amp; VP </a:t>
            </a:r>
            <a:r>
              <a:rPr lang="en-US" sz="1200" i="1" dirty="0"/>
              <a:t>Business Development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E1C89397-B3EE-04B6-584B-A1BECCC0730E}"/>
              </a:ext>
            </a:extLst>
          </p:cNvPr>
          <p:cNvSpPr txBox="1"/>
          <p:nvPr/>
        </p:nvSpPr>
        <p:spPr>
          <a:xfrm>
            <a:off x="3886505" y="296186"/>
            <a:ext cx="23542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+972 52-3663-181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1C99809-C62F-02E1-66DD-14659CFE27F3}"/>
              </a:ext>
            </a:extLst>
          </p:cNvPr>
          <p:cNvSpPr txBox="1"/>
          <p:nvPr/>
        </p:nvSpPr>
        <p:spPr>
          <a:xfrm>
            <a:off x="3894413" y="670830"/>
            <a:ext cx="24685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www.BYMsystems.com</a:t>
            </a:r>
            <a:endParaRPr lang="en-US" sz="1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C436CAC6-9D44-298C-1535-113452AEC4A4}"/>
              </a:ext>
            </a:extLst>
          </p:cNvPr>
          <p:cNvSpPr txBox="1"/>
          <p:nvPr/>
        </p:nvSpPr>
        <p:spPr>
          <a:xfrm>
            <a:off x="3894413" y="486175"/>
            <a:ext cx="2549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bmanes1950@gmail.com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A70E943-7EF8-5DF5-A337-8885D0F87A0A}"/>
              </a:ext>
            </a:extLst>
          </p:cNvPr>
          <p:cNvSpPr txBox="1"/>
          <p:nvPr/>
        </p:nvSpPr>
        <p:spPr>
          <a:xfrm>
            <a:off x="7231" y="1129681"/>
            <a:ext cx="6857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About us</a:t>
            </a:r>
            <a:r>
              <a:rPr lang="en-US" sz="1200" dirty="0"/>
              <a:t> –Vast </a:t>
            </a:r>
            <a:r>
              <a:rPr lang="en-US" sz="1200" dirty="0" smtClean="0"/>
              <a:t>experienced </a:t>
            </a:r>
            <a:r>
              <a:rPr lang="en-US" sz="1200" dirty="0"/>
              <a:t>team in CNC manufacturing. Special expertise on machining </a:t>
            </a:r>
            <a:r>
              <a:rPr lang="en-US" sz="1200" dirty="0" smtClean="0"/>
              <a:t>processes of composites </a:t>
            </a:r>
            <a:r>
              <a:rPr lang="en-US" sz="1200" dirty="0"/>
              <a:t>and other challenging </a:t>
            </a:r>
            <a:r>
              <a:rPr lang="en-US" sz="1200" dirty="0" smtClean="0"/>
              <a:t>materials. </a:t>
            </a:r>
            <a:endParaRPr lang="en-US" sz="1200" dirty="0"/>
          </a:p>
          <a:p>
            <a:pPr algn="ctr"/>
            <a:r>
              <a:rPr lang="en-US" sz="1200" b="1" dirty="0"/>
              <a:t>Mission</a:t>
            </a:r>
            <a:r>
              <a:rPr lang="en-US" sz="1200" dirty="0"/>
              <a:t> - We </a:t>
            </a:r>
            <a:r>
              <a:rPr lang="en-US" sz="1200" dirty="0" smtClean="0"/>
              <a:t>harness </a:t>
            </a:r>
            <a:r>
              <a:rPr lang="en-US" sz="1200" dirty="0"/>
              <a:t>novel technologies to optimize CNC process and its quality</a:t>
            </a:r>
            <a:endParaRPr lang="aa-ET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7C85B8A-8D72-4487-DACE-F29DF25AA134}"/>
              </a:ext>
            </a:extLst>
          </p:cNvPr>
          <p:cNvSpPr>
            <a:spLocks noChangeAspect="1"/>
          </p:cNvSpPr>
          <p:nvPr/>
        </p:nvSpPr>
        <p:spPr>
          <a:xfrm>
            <a:off x="35822" y="1780082"/>
            <a:ext cx="6845951" cy="20456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`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607A35F-2468-E9A1-80D1-54C19760816D}"/>
              </a:ext>
            </a:extLst>
          </p:cNvPr>
          <p:cNvSpPr txBox="1"/>
          <p:nvPr/>
        </p:nvSpPr>
        <p:spPr>
          <a:xfrm>
            <a:off x="1144296" y="1854015"/>
            <a:ext cx="11100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2B414F"/>
                </a:solidFill>
              </a:rPr>
              <a:t>PROBLEM</a:t>
            </a:r>
            <a:endParaRPr lang="en-US" sz="1200" b="1" dirty="0">
              <a:solidFill>
                <a:srgbClr val="2B414F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E352C60-68AB-D73C-608F-0E67EFD9E24B}"/>
              </a:ext>
            </a:extLst>
          </p:cNvPr>
          <p:cNvSpPr txBox="1"/>
          <p:nvPr/>
        </p:nvSpPr>
        <p:spPr>
          <a:xfrm>
            <a:off x="4014856" y="1816784"/>
            <a:ext cx="11100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SOLUTION</a:t>
            </a:r>
            <a:endParaRPr lang="en-US" sz="12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37596721-BE83-BB82-CA8C-6C7DC75AA768}"/>
              </a:ext>
            </a:extLst>
          </p:cNvPr>
          <p:cNvSpPr txBox="1"/>
          <p:nvPr/>
        </p:nvSpPr>
        <p:spPr>
          <a:xfrm>
            <a:off x="412467" y="2656309"/>
            <a:ext cx="18867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Dramatic losses due to machined part overheating</a:t>
            </a:r>
            <a:r>
              <a:rPr lang="en-US" sz="1050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60325C22-B83F-F4FF-D181-1E702761ACB7}"/>
              </a:ext>
            </a:extLst>
          </p:cNvPr>
          <p:cNvSpPr txBox="1"/>
          <p:nvPr/>
        </p:nvSpPr>
        <p:spPr>
          <a:xfrm>
            <a:off x="457323" y="3167131"/>
            <a:ext cx="2091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Challenge to comply with mandatory quality requirement of leading </a:t>
            </a:r>
            <a:r>
              <a:rPr lang="en-US" sz="1000" b="1" dirty="0" smtClean="0"/>
              <a:t>industrial </a:t>
            </a:r>
            <a:r>
              <a:rPr lang="en-US" sz="1000" b="1" dirty="0"/>
              <a:t>players</a:t>
            </a:r>
            <a:endParaRPr lang="en-US" sz="9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355F1952-2C71-3E4C-6D0E-34ADE620D992}"/>
              </a:ext>
            </a:extLst>
          </p:cNvPr>
          <p:cNvSpPr txBox="1"/>
          <p:nvPr/>
        </p:nvSpPr>
        <p:spPr>
          <a:xfrm>
            <a:off x="2870270" y="2022552"/>
            <a:ext cx="41040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Real time sensor integrated within the machine tool holder.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/>
              <a:t>Indicates </a:t>
            </a:r>
            <a:r>
              <a:rPr lang="en-US" sz="1050" dirty="0"/>
              <a:t>when reaching selected temperature.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/>
              <a:t>Communicates with CNC machine controller.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799D5E84-6D5F-C7D4-D367-CB2CD05B3575}"/>
              </a:ext>
            </a:extLst>
          </p:cNvPr>
          <p:cNvSpPr txBox="1"/>
          <p:nvPr/>
        </p:nvSpPr>
        <p:spPr>
          <a:xfrm>
            <a:off x="3874033" y="3825711"/>
            <a:ext cx="24935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a-ET" sz="1200" b="1" dirty="0">
                <a:solidFill>
                  <a:srgbClr val="2B414F"/>
                </a:solidFill>
              </a:rPr>
              <a:t>ASK &amp; USE OF FUNDING</a:t>
            </a:r>
            <a:endParaRPr lang="en-US" sz="1200" b="1" dirty="0">
              <a:solidFill>
                <a:srgbClr val="2B414F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8F511CEF-8F75-38FB-6E88-4E30E0378852}"/>
              </a:ext>
            </a:extLst>
          </p:cNvPr>
          <p:cNvSpPr txBox="1"/>
          <p:nvPr/>
        </p:nvSpPr>
        <p:spPr>
          <a:xfrm>
            <a:off x="411789" y="3829857"/>
            <a:ext cx="24935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2B414F"/>
                </a:solidFill>
              </a:rPr>
              <a:t>TARGET MARKET</a:t>
            </a:r>
          </a:p>
        </p:txBody>
      </p:sp>
      <p:graphicFrame>
        <p:nvGraphicFramePr>
          <p:cNvPr id="50" name="Chart 49">
            <a:extLst>
              <a:ext uri="{FF2B5EF4-FFF2-40B4-BE49-F238E27FC236}">
                <a16:creationId xmlns:a16="http://schemas.microsoft.com/office/drawing/2014/main" xmlns="" id="{F7D09B9F-31ED-7E0B-B784-6FC483D006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0355551"/>
              </p:ext>
            </p:extLst>
          </p:nvPr>
        </p:nvGraphicFramePr>
        <p:xfrm>
          <a:off x="30939" y="4386441"/>
          <a:ext cx="3109846" cy="203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82A9E8AD-8420-CFC7-86B6-35B7593386D8}"/>
              </a:ext>
            </a:extLst>
          </p:cNvPr>
          <p:cNvGrpSpPr/>
          <p:nvPr/>
        </p:nvGrpSpPr>
        <p:grpSpPr>
          <a:xfrm>
            <a:off x="1187172" y="5119565"/>
            <a:ext cx="689023" cy="269257"/>
            <a:chOff x="3559985" y="11044117"/>
            <a:chExt cx="1564116" cy="611226"/>
          </a:xfrm>
        </p:grpSpPr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xmlns="" id="{0BECE670-089D-08D5-5F99-457F02FFFE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4603" y="11323585"/>
              <a:ext cx="1439498" cy="331758"/>
            </a:xfrm>
            <a:prstGeom prst="straightConnector1">
              <a:avLst/>
            </a:prstGeom>
            <a:ln w="12700">
              <a:solidFill>
                <a:srgbClr val="2B414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821242F2-6194-23B9-C497-5C695EF72450}"/>
                </a:ext>
              </a:extLst>
            </p:cNvPr>
            <p:cNvSpPr txBox="1"/>
            <p:nvPr/>
          </p:nvSpPr>
          <p:spPr>
            <a:xfrm rot="20833483">
              <a:off x="3559985" y="11044117"/>
              <a:ext cx="1518148" cy="5589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solidFill>
                    <a:srgbClr val="2B414F"/>
                  </a:solidFill>
                </a:rPr>
                <a:t>CAGR </a:t>
              </a:r>
              <a:r>
                <a:rPr lang="en-US" sz="1000" dirty="0" smtClean="0">
                  <a:solidFill>
                    <a:srgbClr val="2B414F"/>
                  </a:solidFill>
                </a:rPr>
                <a:t>5.6</a:t>
              </a:r>
            </a:p>
          </p:txBody>
        </p: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324E1CC3-458B-B505-9F1F-E2F605C37833}"/>
              </a:ext>
            </a:extLst>
          </p:cNvPr>
          <p:cNvSpPr txBox="1"/>
          <p:nvPr/>
        </p:nvSpPr>
        <p:spPr>
          <a:xfrm>
            <a:off x="9986" y="4022218"/>
            <a:ext cx="322942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/>
              <a:t>Aerospace &amp; defense, Automotive, Commodities</a:t>
            </a:r>
            <a:endParaRPr lang="en-US" sz="1200" b="1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4628D9BC-1898-1DD7-AD30-C56FC9251419}"/>
              </a:ext>
            </a:extLst>
          </p:cNvPr>
          <p:cNvSpPr txBox="1"/>
          <p:nvPr/>
        </p:nvSpPr>
        <p:spPr>
          <a:xfrm>
            <a:off x="774690" y="4476189"/>
            <a:ext cx="14927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Tools </a:t>
            </a:r>
            <a:r>
              <a:rPr lang="en-US" sz="1100" dirty="0"/>
              <a:t>Market Size ($ </a:t>
            </a:r>
            <a:r>
              <a:rPr lang="en-US" sz="1100" dirty="0" smtClean="0"/>
              <a:t>B)</a:t>
            </a:r>
            <a:endParaRPr lang="en-US" sz="1100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6C008B07-1F56-BCAD-19F6-46387303CB52}"/>
              </a:ext>
            </a:extLst>
          </p:cNvPr>
          <p:cNvSpPr txBox="1"/>
          <p:nvPr/>
        </p:nvSpPr>
        <p:spPr>
          <a:xfrm>
            <a:off x="3491975" y="4215924"/>
            <a:ext cx="160589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dirty="0" smtClean="0">
                <a:solidFill>
                  <a:schemeClr val="bg1"/>
                </a:solidFill>
              </a:rPr>
              <a:t>Funds </a:t>
            </a:r>
            <a:r>
              <a:rPr lang="en-US" sz="1100" b="1" u="sng" dirty="0">
                <a:solidFill>
                  <a:schemeClr val="bg1"/>
                </a:solidFill>
              </a:rPr>
              <a:t>Asked</a:t>
            </a:r>
          </a:p>
          <a:p>
            <a:r>
              <a:rPr lang="en-US" sz="1100" b="1" dirty="0" smtClean="0">
                <a:solidFill>
                  <a:schemeClr val="bg1"/>
                </a:solidFill>
              </a:rPr>
              <a:t>      2M$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6F25704-B767-5865-899A-CA747BDB60F6}"/>
              </a:ext>
            </a:extLst>
          </p:cNvPr>
          <p:cNvSpPr txBox="1"/>
          <p:nvPr/>
        </p:nvSpPr>
        <p:spPr>
          <a:xfrm>
            <a:off x="4860402" y="4246403"/>
            <a:ext cx="18406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Founder Investment to date</a:t>
            </a:r>
          </a:p>
          <a:p>
            <a:r>
              <a:rPr lang="en-US" sz="1100" b="1" dirty="0">
                <a:solidFill>
                  <a:schemeClr val="bg1"/>
                </a:solidFill>
              </a:rPr>
              <a:t>	</a:t>
            </a:r>
            <a:r>
              <a:rPr lang="en-US" sz="1100" b="1" dirty="0" smtClean="0">
                <a:solidFill>
                  <a:schemeClr val="bg1"/>
                </a:solidFill>
              </a:rPr>
              <a:t>  </a:t>
            </a:r>
            <a:r>
              <a:rPr lang="he-IL" sz="1100" b="1" dirty="0" smtClean="0">
                <a:solidFill>
                  <a:schemeClr val="bg1"/>
                </a:solidFill>
              </a:rPr>
              <a:t>5.3</a:t>
            </a:r>
            <a:r>
              <a:rPr lang="en-US" sz="1100" b="1" dirty="0" smtClean="0">
                <a:solidFill>
                  <a:schemeClr val="bg1"/>
                </a:solidFill>
              </a:rPr>
              <a:t>M</a:t>
            </a:r>
            <a:r>
              <a:rPr lang="en-US" sz="1100" b="1" dirty="0" smtClean="0">
                <a:solidFill>
                  <a:schemeClr val="bg1"/>
                </a:solidFill>
              </a:rPr>
              <a:t>$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xmlns="" id="{F973D173-21BF-09AC-D1B4-97C45D3150E2}"/>
              </a:ext>
            </a:extLst>
          </p:cNvPr>
          <p:cNvSpPr>
            <a:spLocks noChangeAspect="1"/>
          </p:cNvSpPr>
          <p:nvPr/>
        </p:nvSpPr>
        <p:spPr>
          <a:xfrm>
            <a:off x="4487274" y="4925840"/>
            <a:ext cx="1277800" cy="1277800"/>
          </a:xfrm>
          <a:prstGeom prst="ellipse">
            <a:avLst/>
          </a:prstGeom>
          <a:solidFill>
            <a:srgbClr val="2B414F"/>
          </a:solidFill>
          <a:ln>
            <a:solidFill>
              <a:srgbClr val="DD78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$2M</a:t>
            </a:r>
            <a:endParaRPr lang="en-US" sz="1400" b="1" dirty="0">
              <a:solidFill>
                <a:schemeClr val="bg1"/>
              </a:solidFill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Against </a:t>
            </a:r>
            <a:r>
              <a:rPr lang="en-US" sz="1200" dirty="0" smtClean="0">
                <a:solidFill>
                  <a:schemeClr val="bg1"/>
                </a:solidFill>
              </a:rPr>
              <a:t>14%</a:t>
            </a:r>
            <a:endParaRPr lang="en-US" sz="1200" dirty="0" smtClean="0">
              <a:solidFill>
                <a:schemeClr val="bg1"/>
              </a:solidFill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equity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E64B34BB-0001-0B30-46A2-682CF37C925C}"/>
              </a:ext>
            </a:extLst>
          </p:cNvPr>
          <p:cNvSpPr txBox="1"/>
          <p:nvPr/>
        </p:nvSpPr>
        <p:spPr>
          <a:xfrm>
            <a:off x="5734260" y="5914106"/>
            <a:ext cx="1093650" cy="261610"/>
          </a:xfrm>
          <a:prstGeom prst="rect">
            <a:avLst/>
          </a:prstGeom>
          <a:noFill/>
          <a:ln>
            <a:solidFill>
              <a:srgbClr val="F4F4F4"/>
            </a:solidFill>
          </a:ln>
        </p:spPr>
        <p:txBody>
          <a:bodyPr wrap="square" rtlCol="0">
            <a:spAutoFit/>
          </a:bodyPr>
          <a:lstStyle/>
          <a:p>
            <a:pPr marL="84995" indent="-8499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F4F4F4"/>
                </a:solidFill>
              </a:rPr>
              <a:t>Go to </a:t>
            </a:r>
            <a:r>
              <a:rPr lang="en-US" sz="1100" dirty="0" smtClean="0">
                <a:solidFill>
                  <a:srgbClr val="F4F4F4"/>
                </a:solidFill>
              </a:rPr>
              <a:t>Market</a:t>
            </a:r>
            <a:endParaRPr lang="en-US" sz="1100" dirty="0">
              <a:solidFill>
                <a:srgbClr val="F4F4F4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34FE00BE-EC52-DD8C-2659-38173C5ACA02}"/>
              </a:ext>
            </a:extLst>
          </p:cNvPr>
          <p:cNvSpPr txBox="1">
            <a:spLocks noChangeAspect="1"/>
          </p:cNvSpPr>
          <p:nvPr/>
        </p:nvSpPr>
        <p:spPr>
          <a:xfrm>
            <a:off x="3204773" y="4597884"/>
            <a:ext cx="1430727" cy="430887"/>
          </a:xfrm>
          <a:prstGeom prst="rect">
            <a:avLst/>
          </a:prstGeom>
          <a:noFill/>
          <a:ln>
            <a:solidFill>
              <a:srgbClr val="F4F4F4"/>
            </a:solidFill>
          </a:ln>
        </p:spPr>
        <p:txBody>
          <a:bodyPr wrap="square" rtlCol="0">
            <a:spAutoFit/>
          </a:bodyPr>
          <a:lstStyle/>
          <a:p>
            <a:pPr marL="84995" indent="-8499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Enhance design</a:t>
            </a:r>
          </a:p>
          <a:p>
            <a:pPr marL="84995" indent="-84995">
              <a:buFont typeface="Arial" panose="020B0604020202020204" pitchFamily="34" charset="0"/>
              <a:buChar char="•"/>
            </a:pPr>
            <a:r>
              <a:rPr lang="en-US" sz="1100" dirty="0" smtClean="0">
                <a:solidFill>
                  <a:schemeClr val="bg1"/>
                </a:solidFill>
              </a:rPr>
              <a:t>Ramp-U Production</a:t>
            </a:r>
            <a:endParaRPr lang="en-US" sz="1100" dirty="0">
              <a:solidFill>
                <a:schemeClr val="bg1"/>
              </a:solidFill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xmlns="" id="{91329EC0-A3E7-E82C-6392-65F8168CC9C2}"/>
              </a:ext>
            </a:extLst>
          </p:cNvPr>
          <p:cNvGrpSpPr>
            <a:grpSpLocks noChangeAspect="1"/>
          </p:cNvGrpSpPr>
          <p:nvPr/>
        </p:nvGrpSpPr>
        <p:grpSpPr>
          <a:xfrm>
            <a:off x="4533023" y="5055697"/>
            <a:ext cx="221830" cy="221829"/>
            <a:chOff x="1390818" y="2821026"/>
            <a:chExt cx="250926" cy="324000"/>
          </a:xfrm>
        </p:grpSpPr>
        <p:sp>
          <p:nvSpPr>
            <p:cNvPr id="72" name="Flowchart: Connector 71">
              <a:extLst>
                <a:ext uri="{FF2B5EF4-FFF2-40B4-BE49-F238E27FC236}">
                  <a16:creationId xmlns:a16="http://schemas.microsoft.com/office/drawing/2014/main" xmlns="" id="{7E7BF85E-5454-C4C9-8327-77B9955C7BE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90818" y="2821026"/>
              <a:ext cx="250926" cy="324000"/>
            </a:xfrm>
            <a:prstGeom prst="flowChartConnector">
              <a:avLst/>
            </a:prstGeom>
            <a:solidFill>
              <a:srgbClr val="F4F4F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1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EBA57CD-FADD-2582-3CB0-649A457F67E1}"/>
                </a:ext>
              </a:extLst>
            </p:cNvPr>
            <p:cNvSpPr/>
            <p:nvPr/>
          </p:nvSpPr>
          <p:spPr>
            <a:xfrm>
              <a:off x="1437969" y="2920583"/>
              <a:ext cx="139403" cy="111642"/>
            </a:xfrm>
            <a:custGeom>
              <a:avLst/>
              <a:gdLst>
                <a:gd name="connsiteX0" fmla="*/ 50389 w 156911"/>
                <a:gd name="connsiteY0" fmla="*/ 101401 h 111642"/>
                <a:gd name="connsiteX1" fmla="*/ 5121 w 156911"/>
                <a:gd name="connsiteY1" fmla="*/ 56133 h 111642"/>
                <a:gd name="connsiteX2" fmla="*/ 0 w 156911"/>
                <a:gd name="connsiteY2" fmla="*/ 61254 h 111642"/>
                <a:gd name="connsiteX3" fmla="*/ 50389 w 156911"/>
                <a:gd name="connsiteY3" fmla="*/ 111643 h 111642"/>
                <a:gd name="connsiteX4" fmla="*/ 156911 w 156911"/>
                <a:gd name="connsiteY4" fmla="*/ 5121 h 111642"/>
                <a:gd name="connsiteX5" fmla="*/ 151791 w 156911"/>
                <a:gd name="connsiteY5" fmla="*/ 0 h 111642"/>
                <a:gd name="connsiteX6" fmla="*/ 50389 w 156911"/>
                <a:gd name="connsiteY6" fmla="*/ 101401 h 111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911" h="111642">
                  <a:moveTo>
                    <a:pt x="50389" y="101401"/>
                  </a:moveTo>
                  <a:lnTo>
                    <a:pt x="5121" y="56133"/>
                  </a:lnTo>
                  <a:lnTo>
                    <a:pt x="0" y="61254"/>
                  </a:lnTo>
                  <a:lnTo>
                    <a:pt x="50389" y="111643"/>
                  </a:lnTo>
                  <a:lnTo>
                    <a:pt x="156911" y="5121"/>
                  </a:lnTo>
                  <a:lnTo>
                    <a:pt x="151791" y="0"/>
                  </a:lnTo>
                  <a:lnTo>
                    <a:pt x="50389" y="101401"/>
                  </a:lnTo>
                  <a:close/>
                </a:path>
              </a:pathLst>
            </a:custGeom>
            <a:solidFill>
              <a:srgbClr val="F4F4F4"/>
            </a:solidFill>
            <a:ln w="3572" cap="flat">
              <a:solidFill>
                <a:srgbClr val="2B414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1661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4F57328B-D53D-11B1-4194-F725B9882241}"/>
              </a:ext>
            </a:extLst>
          </p:cNvPr>
          <p:cNvGrpSpPr>
            <a:grpSpLocks noChangeAspect="1"/>
          </p:cNvGrpSpPr>
          <p:nvPr/>
        </p:nvGrpSpPr>
        <p:grpSpPr>
          <a:xfrm>
            <a:off x="5607232" y="5627663"/>
            <a:ext cx="221830" cy="221829"/>
            <a:chOff x="1390818" y="2821026"/>
            <a:chExt cx="250926" cy="324000"/>
          </a:xfrm>
        </p:grpSpPr>
        <p:sp>
          <p:nvSpPr>
            <p:cNvPr id="75" name="Flowchart: Connector 74">
              <a:extLst>
                <a:ext uri="{FF2B5EF4-FFF2-40B4-BE49-F238E27FC236}">
                  <a16:creationId xmlns:a16="http://schemas.microsoft.com/office/drawing/2014/main" xmlns="" id="{871E8AFF-F2C9-8475-6160-5EC52608B1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390818" y="2821026"/>
              <a:ext cx="250926" cy="324000"/>
            </a:xfrm>
            <a:prstGeom prst="flowChartConnector">
              <a:avLst/>
            </a:prstGeom>
            <a:solidFill>
              <a:srgbClr val="F4F4F4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1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0156B400-A804-7A7D-B9F6-0D10A4EAF6AA}"/>
                </a:ext>
              </a:extLst>
            </p:cNvPr>
            <p:cNvSpPr/>
            <p:nvPr/>
          </p:nvSpPr>
          <p:spPr>
            <a:xfrm>
              <a:off x="1437969" y="2920583"/>
              <a:ext cx="139403" cy="111642"/>
            </a:xfrm>
            <a:custGeom>
              <a:avLst/>
              <a:gdLst>
                <a:gd name="connsiteX0" fmla="*/ 50389 w 156911"/>
                <a:gd name="connsiteY0" fmla="*/ 101401 h 111642"/>
                <a:gd name="connsiteX1" fmla="*/ 5121 w 156911"/>
                <a:gd name="connsiteY1" fmla="*/ 56133 h 111642"/>
                <a:gd name="connsiteX2" fmla="*/ 0 w 156911"/>
                <a:gd name="connsiteY2" fmla="*/ 61254 h 111642"/>
                <a:gd name="connsiteX3" fmla="*/ 50389 w 156911"/>
                <a:gd name="connsiteY3" fmla="*/ 111643 h 111642"/>
                <a:gd name="connsiteX4" fmla="*/ 156911 w 156911"/>
                <a:gd name="connsiteY4" fmla="*/ 5121 h 111642"/>
                <a:gd name="connsiteX5" fmla="*/ 151791 w 156911"/>
                <a:gd name="connsiteY5" fmla="*/ 0 h 111642"/>
                <a:gd name="connsiteX6" fmla="*/ 50389 w 156911"/>
                <a:gd name="connsiteY6" fmla="*/ 101401 h 111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911" h="111642">
                  <a:moveTo>
                    <a:pt x="50389" y="101401"/>
                  </a:moveTo>
                  <a:lnTo>
                    <a:pt x="5121" y="56133"/>
                  </a:lnTo>
                  <a:lnTo>
                    <a:pt x="0" y="61254"/>
                  </a:lnTo>
                  <a:lnTo>
                    <a:pt x="50389" y="111643"/>
                  </a:lnTo>
                  <a:lnTo>
                    <a:pt x="156911" y="5121"/>
                  </a:lnTo>
                  <a:lnTo>
                    <a:pt x="151791" y="0"/>
                  </a:lnTo>
                  <a:lnTo>
                    <a:pt x="50389" y="101401"/>
                  </a:lnTo>
                  <a:close/>
                </a:path>
              </a:pathLst>
            </a:custGeom>
            <a:solidFill>
              <a:srgbClr val="F4F4F4"/>
            </a:solidFill>
            <a:ln w="3572" cap="flat">
              <a:solidFill>
                <a:srgbClr val="2B414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1661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xmlns="" id="{52B5E67D-6DED-138A-AE4E-D110616504D4}"/>
              </a:ext>
            </a:extLst>
          </p:cNvPr>
          <p:cNvGrpSpPr/>
          <p:nvPr/>
        </p:nvGrpSpPr>
        <p:grpSpPr>
          <a:xfrm>
            <a:off x="-1712" y="6525154"/>
            <a:ext cx="6859283" cy="235650"/>
            <a:chOff x="-7908" y="6754730"/>
            <a:chExt cx="6859283" cy="276999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xmlns="" id="{E61379FB-CC7E-2796-3223-D28E12EE391D}"/>
                </a:ext>
              </a:extLst>
            </p:cNvPr>
            <p:cNvSpPr/>
            <p:nvPr/>
          </p:nvSpPr>
          <p:spPr>
            <a:xfrm>
              <a:off x="-7908" y="6762388"/>
              <a:ext cx="6859283" cy="215444"/>
            </a:xfrm>
            <a:prstGeom prst="rect">
              <a:avLst/>
            </a:prstGeom>
            <a:gradFill flip="none" rotWithShape="1">
              <a:gsLst>
                <a:gs pos="15000">
                  <a:srgbClr val="657F7F"/>
                </a:gs>
                <a:gs pos="100000">
                  <a:srgbClr val="2B414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61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xmlns="" id="{B45EA3A6-9B21-4A68-DCA6-41D0E8055768}"/>
                </a:ext>
              </a:extLst>
            </p:cNvPr>
            <p:cNvSpPr txBox="1"/>
            <p:nvPr/>
          </p:nvSpPr>
          <p:spPr>
            <a:xfrm>
              <a:off x="4444473" y="6754730"/>
              <a:ext cx="1540495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endParaRPr lang="en-US" sz="1200" dirty="0">
                <a:solidFill>
                  <a:schemeClr val="lt1"/>
                </a:solidFill>
              </a:endParaRPr>
            </a:p>
          </p:txBody>
        </p:sp>
      </p:grpSp>
      <p:pic>
        <p:nvPicPr>
          <p:cNvPr id="91" name="Picture 90">
            <a:extLst>
              <a:ext uri="{FF2B5EF4-FFF2-40B4-BE49-F238E27FC236}">
                <a16:creationId xmlns:a16="http://schemas.microsoft.com/office/drawing/2014/main" xmlns="" id="{5A817358-5007-60B9-55F8-7C75281C14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0484" y="5060449"/>
            <a:ext cx="309669" cy="288041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50800">
              <a:schemeClr val="bg2"/>
            </a:glow>
            <a:softEdge rad="0"/>
          </a:effectLst>
        </p:spPr>
      </p:pic>
      <p:sp>
        <p:nvSpPr>
          <p:cNvPr id="97" name="Rectangle 96">
            <a:extLst>
              <a:ext uri="{FF2B5EF4-FFF2-40B4-BE49-F238E27FC236}">
                <a16:creationId xmlns:a16="http://schemas.microsoft.com/office/drawing/2014/main" xmlns="" id="{C94C856E-0994-81DF-4A34-B8AB561B8261}"/>
              </a:ext>
            </a:extLst>
          </p:cNvPr>
          <p:cNvSpPr>
            <a:spLocks noChangeAspect="1"/>
          </p:cNvSpPr>
          <p:nvPr/>
        </p:nvSpPr>
        <p:spPr>
          <a:xfrm>
            <a:off x="-22860" y="7020243"/>
            <a:ext cx="6850770" cy="20919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61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83580449-0605-A66F-1A51-7DE6CE74A4E1}"/>
              </a:ext>
            </a:extLst>
          </p:cNvPr>
          <p:cNvSpPr txBox="1"/>
          <p:nvPr/>
        </p:nvSpPr>
        <p:spPr>
          <a:xfrm>
            <a:off x="4017600" y="6564773"/>
            <a:ext cx="2922322" cy="246221"/>
          </a:xfrm>
          <a:prstGeom prst="rect">
            <a:avLst/>
          </a:prstGeom>
        </p:spPr>
        <p:txBody>
          <a:bodyPr spcFirstLastPara="0" lIns="0" tIns="0" rIns="0" bIns="0" anchor="t"/>
          <a:lstStyle>
            <a:defPPr>
              <a:defRPr lang="en-US"/>
            </a:defPPr>
            <a:lvl1pPr hangingPunct="0">
              <a:lnSpc>
                <a:spcPct val="100000"/>
              </a:lnSpc>
              <a:defRPr sz="1000" b="1" spc="225">
                <a:solidFill>
                  <a:schemeClr val="bg1"/>
                </a:solidFill>
                <a:latin typeface="Montserrat"/>
                <a:cs typeface="Montserrat"/>
              </a:defRPr>
            </a:lvl1pPr>
          </a:lstStyle>
          <a:p>
            <a:r>
              <a:rPr lang="en-US" dirty="0"/>
              <a:t>SALES PROJECTION: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6CFB3F3A-92E8-2C4C-53F8-ECE06411EBB8}"/>
              </a:ext>
            </a:extLst>
          </p:cNvPr>
          <p:cNvSpPr txBox="1"/>
          <p:nvPr/>
        </p:nvSpPr>
        <p:spPr>
          <a:xfrm>
            <a:off x="411789" y="2096359"/>
            <a:ext cx="20701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/>
              <a:t>Work piece damage due to overheating.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B9A3C85F-B0E4-A367-1C44-3722413ACECB}"/>
              </a:ext>
            </a:extLst>
          </p:cNvPr>
          <p:cNvGrpSpPr>
            <a:grpSpLocks noChangeAspect="1"/>
          </p:cNvGrpSpPr>
          <p:nvPr/>
        </p:nvGrpSpPr>
        <p:grpSpPr>
          <a:xfrm>
            <a:off x="96070" y="2140071"/>
            <a:ext cx="344382" cy="365239"/>
            <a:chOff x="3819963" y="2324576"/>
            <a:chExt cx="642990" cy="681934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2F35B681-5C4A-4548-A60D-99C0BCFA0ABC}"/>
                </a:ext>
              </a:extLst>
            </p:cNvPr>
            <p:cNvSpPr>
              <a:spLocks noChangeAspect="1"/>
            </p:cNvSpPr>
            <p:nvPr/>
          </p:nvSpPr>
          <p:spPr>
            <a:xfrm rot="15665091">
              <a:off x="4204862" y="2356811"/>
              <a:ext cx="114781" cy="77295"/>
            </a:xfrm>
            <a:custGeom>
              <a:avLst/>
              <a:gdLst>
                <a:gd name="connsiteX0" fmla="*/ 53311 w 114781"/>
                <a:gd name="connsiteY0" fmla="*/ 77295 h 77295"/>
                <a:gd name="connsiteX1" fmla="*/ 0 w 114781"/>
                <a:gd name="connsiteY1" fmla="*/ 63569 h 77295"/>
                <a:gd name="connsiteX2" fmla="*/ 1933 w 114781"/>
                <a:gd name="connsiteY2" fmla="*/ 44489 h 77295"/>
                <a:gd name="connsiteX3" fmla="*/ 46687 w 114781"/>
                <a:gd name="connsiteY3" fmla="*/ 56018 h 77295"/>
                <a:gd name="connsiteX4" fmla="*/ 88362 w 114781"/>
                <a:gd name="connsiteY4" fmla="*/ 8070 h 77295"/>
                <a:gd name="connsiteX5" fmla="*/ 93827 w 114781"/>
                <a:gd name="connsiteY5" fmla="*/ 1779 h 77295"/>
                <a:gd name="connsiteX6" fmla="*/ 102162 w 114781"/>
                <a:gd name="connsiteY6" fmla="*/ 1526 h 77295"/>
                <a:gd name="connsiteX7" fmla="*/ 112882 w 114781"/>
                <a:gd name="connsiteY7" fmla="*/ 0 h 77295"/>
                <a:gd name="connsiteX8" fmla="*/ 114781 w 114781"/>
                <a:gd name="connsiteY8" fmla="*/ 18743 h 77295"/>
                <a:gd name="connsiteX9" fmla="*/ 102716 w 114781"/>
                <a:gd name="connsiteY9" fmla="*/ 20468 h 77295"/>
                <a:gd name="connsiteX10" fmla="*/ 53311 w 114781"/>
                <a:gd name="connsiteY10" fmla="*/ 77295 h 772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781" h="77295">
                  <a:moveTo>
                    <a:pt x="53311" y="77295"/>
                  </a:moveTo>
                  <a:lnTo>
                    <a:pt x="0" y="63569"/>
                  </a:lnTo>
                  <a:lnTo>
                    <a:pt x="1933" y="44489"/>
                  </a:lnTo>
                  <a:lnTo>
                    <a:pt x="46687" y="56018"/>
                  </a:lnTo>
                  <a:lnTo>
                    <a:pt x="88362" y="8070"/>
                  </a:lnTo>
                  <a:lnTo>
                    <a:pt x="93827" y="1779"/>
                  </a:lnTo>
                  <a:lnTo>
                    <a:pt x="102162" y="1526"/>
                  </a:lnTo>
                  <a:lnTo>
                    <a:pt x="112882" y="0"/>
                  </a:lnTo>
                  <a:lnTo>
                    <a:pt x="114781" y="18743"/>
                  </a:lnTo>
                  <a:lnTo>
                    <a:pt x="102716" y="20468"/>
                  </a:lnTo>
                  <a:lnTo>
                    <a:pt x="53311" y="77295"/>
                  </a:ln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xmlns="" id="{62A26FD2-F698-9B76-C6CF-4E64F9C47094}"/>
                </a:ext>
              </a:extLst>
            </p:cNvPr>
            <p:cNvSpPr>
              <a:spLocks noChangeAspect="1"/>
            </p:cNvSpPr>
            <p:nvPr/>
          </p:nvSpPr>
          <p:spPr>
            <a:xfrm rot="11924753">
              <a:off x="3819963" y="2324576"/>
              <a:ext cx="358902" cy="621677"/>
            </a:xfrm>
            <a:custGeom>
              <a:avLst/>
              <a:gdLst>
                <a:gd name="connsiteX0" fmla="*/ 233071 w 358902"/>
                <a:gd name="connsiteY0" fmla="*/ 582933 h 621677"/>
                <a:gd name="connsiteX1" fmla="*/ 167456 w 358902"/>
                <a:gd name="connsiteY1" fmla="*/ 621677 h 621677"/>
                <a:gd name="connsiteX2" fmla="*/ 105586 w 358902"/>
                <a:gd name="connsiteY2" fmla="*/ 580591 h 621677"/>
                <a:gd name="connsiteX3" fmla="*/ 53387 w 358902"/>
                <a:gd name="connsiteY3" fmla="*/ 588053 h 621677"/>
                <a:gd name="connsiteX4" fmla="*/ 51488 w 358902"/>
                <a:gd name="connsiteY4" fmla="*/ 569310 h 621677"/>
                <a:gd name="connsiteX5" fmla="*/ 100595 w 358902"/>
                <a:gd name="connsiteY5" fmla="*/ 562322 h 621677"/>
                <a:gd name="connsiteX6" fmla="*/ 108938 w 358902"/>
                <a:gd name="connsiteY6" fmla="*/ 560040 h 621677"/>
                <a:gd name="connsiteX7" fmla="*/ 116170 w 358902"/>
                <a:gd name="connsiteY7" fmla="*/ 564795 h 621677"/>
                <a:gd name="connsiteX8" fmla="*/ 168022 w 358902"/>
                <a:gd name="connsiteY8" fmla="*/ 599220 h 621677"/>
                <a:gd name="connsiteX9" fmla="*/ 213231 w 358902"/>
                <a:gd name="connsiteY9" fmla="*/ 572525 h 621677"/>
                <a:gd name="connsiteX10" fmla="*/ 208847 w 358902"/>
                <a:gd name="connsiteY10" fmla="*/ 509873 h 621677"/>
                <a:gd name="connsiteX11" fmla="*/ 208253 w 358902"/>
                <a:gd name="connsiteY11" fmla="*/ 501374 h 621677"/>
                <a:gd name="connsiteX12" fmla="*/ 214193 w 358902"/>
                <a:gd name="connsiteY12" fmla="*/ 495267 h 621677"/>
                <a:gd name="connsiteX13" fmla="*/ 249517 w 358902"/>
                <a:gd name="connsiteY13" fmla="*/ 447861 h 621677"/>
                <a:gd name="connsiteX14" fmla="*/ 253725 w 358902"/>
                <a:gd name="connsiteY14" fmla="*/ 440376 h 621677"/>
                <a:gd name="connsiteX15" fmla="*/ 262117 w 358902"/>
                <a:gd name="connsiteY15" fmla="*/ 438573 h 621677"/>
                <a:gd name="connsiteX16" fmla="*/ 324230 w 358902"/>
                <a:gd name="connsiteY16" fmla="*/ 425237 h 621677"/>
                <a:gd name="connsiteX17" fmla="*/ 337502 w 358902"/>
                <a:gd name="connsiteY17" fmla="*/ 373662 h 621677"/>
                <a:gd name="connsiteX18" fmla="*/ 289545 w 358902"/>
                <a:gd name="connsiteY18" fmla="*/ 331971 h 621677"/>
                <a:gd name="connsiteX19" fmla="*/ 283262 w 358902"/>
                <a:gd name="connsiteY19" fmla="*/ 326500 h 621677"/>
                <a:gd name="connsiteX20" fmla="*/ 283005 w 358902"/>
                <a:gd name="connsiteY20" fmla="*/ 318179 h 621677"/>
                <a:gd name="connsiteX21" fmla="*/ 274473 w 358902"/>
                <a:gd name="connsiteY21" fmla="*/ 258340 h 621677"/>
                <a:gd name="connsiteX22" fmla="*/ 272191 w 358902"/>
                <a:gd name="connsiteY22" fmla="*/ 249998 h 621677"/>
                <a:gd name="connsiteX23" fmla="*/ 276955 w 358902"/>
                <a:gd name="connsiteY23" fmla="*/ 242761 h 621677"/>
                <a:gd name="connsiteX24" fmla="*/ 311310 w 358902"/>
                <a:gd name="connsiteY24" fmla="*/ 190904 h 621677"/>
                <a:gd name="connsiteX25" fmla="*/ 284601 w 358902"/>
                <a:gd name="connsiteY25" fmla="*/ 145671 h 621677"/>
                <a:gd name="connsiteX26" fmla="*/ 221957 w 358902"/>
                <a:gd name="connsiteY26" fmla="*/ 150051 h 621677"/>
                <a:gd name="connsiteX27" fmla="*/ 213458 w 358902"/>
                <a:gd name="connsiteY27" fmla="*/ 150645 h 621677"/>
                <a:gd name="connsiteX28" fmla="*/ 207348 w 358902"/>
                <a:gd name="connsiteY28" fmla="*/ 144718 h 621677"/>
                <a:gd name="connsiteX29" fmla="*/ 159932 w 358902"/>
                <a:gd name="connsiteY29" fmla="*/ 109378 h 621677"/>
                <a:gd name="connsiteX30" fmla="*/ 152455 w 358902"/>
                <a:gd name="connsiteY30" fmla="*/ 105164 h 621677"/>
                <a:gd name="connsiteX31" fmla="*/ 150644 w 358902"/>
                <a:gd name="connsiteY31" fmla="*/ 96776 h 621677"/>
                <a:gd name="connsiteX32" fmla="*/ 137317 w 358902"/>
                <a:gd name="connsiteY32" fmla="*/ 34660 h 621677"/>
                <a:gd name="connsiteX33" fmla="*/ 85745 w 358902"/>
                <a:gd name="connsiteY33" fmla="*/ 21374 h 621677"/>
                <a:gd name="connsiteX34" fmla="*/ 44071 w 358902"/>
                <a:gd name="connsiteY34" fmla="*/ 69321 h 621677"/>
                <a:gd name="connsiteX35" fmla="*/ 38605 w 358902"/>
                <a:gd name="connsiteY35" fmla="*/ 75614 h 621677"/>
                <a:gd name="connsiteX36" fmla="*/ 30269 w 358902"/>
                <a:gd name="connsiteY36" fmla="*/ 75867 h 621677"/>
                <a:gd name="connsiteX37" fmla="*/ 1907 w 358902"/>
                <a:gd name="connsiteY37" fmla="*/ 79901 h 621677"/>
                <a:gd name="connsiteX38" fmla="*/ 0 w 358902"/>
                <a:gd name="connsiteY38" fmla="*/ 61074 h 621677"/>
                <a:gd name="connsiteX39" fmla="*/ 29712 w 358902"/>
                <a:gd name="connsiteY39" fmla="*/ 56827 h 621677"/>
                <a:gd name="connsiteX40" fmla="*/ 79119 w 358902"/>
                <a:gd name="connsiteY40" fmla="*/ 0 h 621677"/>
                <a:gd name="connsiteX41" fmla="*/ 153475 w 358902"/>
                <a:gd name="connsiteY41" fmla="*/ 19145 h 621677"/>
                <a:gd name="connsiteX42" fmla="*/ 169294 w 358902"/>
                <a:gd name="connsiteY42" fmla="*/ 92767 h 621677"/>
                <a:gd name="connsiteX43" fmla="*/ 220727 w 358902"/>
                <a:gd name="connsiteY43" fmla="*/ 131165 h 621677"/>
                <a:gd name="connsiteX44" fmla="*/ 295091 w 358902"/>
                <a:gd name="connsiteY44" fmla="*/ 125970 h 621677"/>
                <a:gd name="connsiteX45" fmla="*/ 333835 w 358902"/>
                <a:gd name="connsiteY45" fmla="*/ 191585 h 621677"/>
                <a:gd name="connsiteX46" fmla="*/ 292889 w 358902"/>
                <a:gd name="connsiteY46" fmla="*/ 253373 h 621677"/>
                <a:gd name="connsiteX47" fmla="*/ 302075 w 358902"/>
                <a:gd name="connsiteY47" fmla="*/ 317636 h 621677"/>
                <a:gd name="connsiteX48" fmla="*/ 358902 w 358902"/>
                <a:gd name="connsiteY48" fmla="*/ 367043 h 621677"/>
                <a:gd name="connsiteX49" fmla="*/ 339757 w 358902"/>
                <a:gd name="connsiteY49" fmla="*/ 441399 h 621677"/>
                <a:gd name="connsiteX50" fmla="*/ 266136 w 358902"/>
                <a:gd name="connsiteY50" fmla="*/ 457217 h 621677"/>
                <a:gd name="connsiteX51" fmla="*/ 227876 w 358902"/>
                <a:gd name="connsiteY51" fmla="*/ 508569 h 621677"/>
                <a:gd name="connsiteX52" fmla="*/ 233071 w 358902"/>
                <a:gd name="connsiteY52" fmla="*/ 582933 h 621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358902" h="621677">
                  <a:moveTo>
                    <a:pt x="233071" y="582933"/>
                  </a:moveTo>
                  <a:lnTo>
                    <a:pt x="167456" y="621677"/>
                  </a:lnTo>
                  <a:lnTo>
                    <a:pt x="105586" y="580591"/>
                  </a:lnTo>
                  <a:lnTo>
                    <a:pt x="53387" y="588053"/>
                  </a:lnTo>
                  <a:lnTo>
                    <a:pt x="51488" y="569310"/>
                  </a:lnTo>
                  <a:lnTo>
                    <a:pt x="100595" y="562322"/>
                  </a:lnTo>
                  <a:lnTo>
                    <a:pt x="108938" y="560040"/>
                  </a:lnTo>
                  <a:lnTo>
                    <a:pt x="116170" y="564795"/>
                  </a:lnTo>
                  <a:lnTo>
                    <a:pt x="168022" y="599220"/>
                  </a:lnTo>
                  <a:lnTo>
                    <a:pt x="213231" y="572525"/>
                  </a:lnTo>
                  <a:lnTo>
                    <a:pt x="208847" y="509873"/>
                  </a:lnTo>
                  <a:lnTo>
                    <a:pt x="208253" y="501374"/>
                  </a:lnTo>
                  <a:lnTo>
                    <a:pt x="214193" y="495267"/>
                  </a:lnTo>
                  <a:cubicBezTo>
                    <a:pt x="227958" y="481052"/>
                    <a:pt x="239831" y="465118"/>
                    <a:pt x="249517" y="447861"/>
                  </a:cubicBezTo>
                  <a:lnTo>
                    <a:pt x="253725" y="440376"/>
                  </a:lnTo>
                  <a:lnTo>
                    <a:pt x="262117" y="438573"/>
                  </a:lnTo>
                  <a:lnTo>
                    <a:pt x="324230" y="425237"/>
                  </a:lnTo>
                  <a:lnTo>
                    <a:pt x="337502" y="373662"/>
                  </a:lnTo>
                  <a:lnTo>
                    <a:pt x="289545" y="331971"/>
                  </a:lnTo>
                  <a:lnTo>
                    <a:pt x="283262" y="326500"/>
                  </a:lnTo>
                  <a:lnTo>
                    <a:pt x="283005" y="318179"/>
                  </a:lnTo>
                  <a:cubicBezTo>
                    <a:pt x="282525" y="297966"/>
                    <a:pt x="279661" y="277881"/>
                    <a:pt x="274473" y="258340"/>
                  </a:cubicBezTo>
                  <a:lnTo>
                    <a:pt x="272191" y="249998"/>
                  </a:lnTo>
                  <a:lnTo>
                    <a:pt x="276955" y="242761"/>
                  </a:lnTo>
                  <a:lnTo>
                    <a:pt x="311310" y="190904"/>
                  </a:lnTo>
                  <a:lnTo>
                    <a:pt x="284601" y="145671"/>
                  </a:lnTo>
                  <a:lnTo>
                    <a:pt x="221957" y="150051"/>
                  </a:lnTo>
                  <a:lnTo>
                    <a:pt x="213458" y="150645"/>
                  </a:lnTo>
                  <a:lnTo>
                    <a:pt x="207348" y="144718"/>
                  </a:lnTo>
                  <a:cubicBezTo>
                    <a:pt x="193134" y="130941"/>
                    <a:pt x="177196" y="119062"/>
                    <a:pt x="159932" y="109378"/>
                  </a:cubicBezTo>
                  <a:lnTo>
                    <a:pt x="152455" y="105164"/>
                  </a:lnTo>
                  <a:lnTo>
                    <a:pt x="150644" y="96776"/>
                  </a:lnTo>
                  <a:lnTo>
                    <a:pt x="137317" y="34660"/>
                  </a:lnTo>
                  <a:lnTo>
                    <a:pt x="85745" y="21374"/>
                  </a:lnTo>
                  <a:lnTo>
                    <a:pt x="44071" y="69321"/>
                  </a:lnTo>
                  <a:lnTo>
                    <a:pt x="38605" y="75614"/>
                  </a:lnTo>
                  <a:lnTo>
                    <a:pt x="30269" y="75867"/>
                  </a:lnTo>
                  <a:lnTo>
                    <a:pt x="1907" y="79901"/>
                  </a:lnTo>
                  <a:lnTo>
                    <a:pt x="0" y="61074"/>
                  </a:lnTo>
                  <a:lnTo>
                    <a:pt x="29712" y="56827"/>
                  </a:lnTo>
                  <a:lnTo>
                    <a:pt x="79119" y="0"/>
                  </a:lnTo>
                  <a:lnTo>
                    <a:pt x="153475" y="19145"/>
                  </a:lnTo>
                  <a:lnTo>
                    <a:pt x="169294" y="92767"/>
                  </a:lnTo>
                  <a:cubicBezTo>
                    <a:pt x="188018" y="103300"/>
                    <a:pt x="205306" y="116207"/>
                    <a:pt x="220727" y="131165"/>
                  </a:cubicBezTo>
                  <a:lnTo>
                    <a:pt x="295091" y="125970"/>
                  </a:lnTo>
                  <a:lnTo>
                    <a:pt x="333835" y="191585"/>
                  </a:lnTo>
                  <a:lnTo>
                    <a:pt x="292889" y="253373"/>
                  </a:lnTo>
                  <a:cubicBezTo>
                    <a:pt x="298478" y="274356"/>
                    <a:pt x="301562" y="295928"/>
                    <a:pt x="302075" y="317636"/>
                  </a:cubicBezTo>
                  <a:lnTo>
                    <a:pt x="358902" y="367043"/>
                  </a:lnTo>
                  <a:lnTo>
                    <a:pt x="339757" y="441399"/>
                  </a:lnTo>
                  <a:lnTo>
                    <a:pt x="266136" y="457217"/>
                  </a:lnTo>
                  <a:cubicBezTo>
                    <a:pt x="255643" y="475908"/>
                    <a:pt x="242784" y="493168"/>
                    <a:pt x="227876" y="508569"/>
                  </a:cubicBezTo>
                  <a:lnTo>
                    <a:pt x="233071" y="582933"/>
                  </a:ln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xmlns="" id="{73BFE463-6B08-993E-B61E-EE8EE37F165D}"/>
                </a:ext>
              </a:extLst>
            </p:cNvPr>
            <p:cNvSpPr>
              <a:spLocks noChangeAspect="1"/>
            </p:cNvSpPr>
            <p:nvPr/>
          </p:nvSpPr>
          <p:spPr>
            <a:xfrm rot="12346957">
              <a:off x="4177864" y="2399182"/>
              <a:ext cx="285089" cy="607328"/>
            </a:xfrm>
            <a:custGeom>
              <a:avLst/>
              <a:gdLst>
                <a:gd name="connsiteX0" fmla="*/ 227211 w 285089"/>
                <a:gd name="connsiteY0" fmla="*/ 607328 h 607328"/>
                <a:gd name="connsiteX1" fmla="*/ 206165 w 285089"/>
                <a:gd name="connsiteY1" fmla="*/ 601909 h 607328"/>
                <a:gd name="connsiteX2" fmla="*/ 190347 w 285089"/>
                <a:gd name="connsiteY2" fmla="*/ 528288 h 607328"/>
                <a:gd name="connsiteX3" fmla="*/ 138996 w 285089"/>
                <a:gd name="connsiteY3" fmla="*/ 490028 h 607328"/>
                <a:gd name="connsiteX4" fmla="*/ 64296 w 285089"/>
                <a:gd name="connsiteY4" fmla="*/ 496528 h 607328"/>
                <a:gd name="connsiteX5" fmla="*/ 25551 w 285089"/>
                <a:gd name="connsiteY5" fmla="*/ 430913 h 607328"/>
                <a:gd name="connsiteX6" fmla="*/ 66013 w 285089"/>
                <a:gd name="connsiteY6" fmla="*/ 368304 h 607328"/>
                <a:gd name="connsiteX7" fmla="*/ 56827 w 285089"/>
                <a:gd name="connsiteY7" fmla="*/ 304041 h 607328"/>
                <a:gd name="connsiteX8" fmla="*/ 0 w 285089"/>
                <a:gd name="connsiteY8" fmla="*/ 254634 h 607328"/>
                <a:gd name="connsiteX9" fmla="*/ 19145 w 285089"/>
                <a:gd name="connsiteY9" fmla="*/ 180279 h 607328"/>
                <a:gd name="connsiteX10" fmla="*/ 92767 w 285089"/>
                <a:gd name="connsiteY10" fmla="*/ 164460 h 607328"/>
                <a:gd name="connsiteX11" fmla="*/ 131026 w 285089"/>
                <a:gd name="connsiteY11" fmla="*/ 113108 h 607328"/>
                <a:gd name="connsiteX12" fmla="*/ 125831 w 285089"/>
                <a:gd name="connsiteY12" fmla="*/ 38745 h 607328"/>
                <a:gd name="connsiteX13" fmla="*/ 191446 w 285089"/>
                <a:gd name="connsiteY13" fmla="*/ 0 h 607328"/>
                <a:gd name="connsiteX14" fmla="*/ 254054 w 285089"/>
                <a:gd name="connsiteY14" fmla="*/ 40462 h 607328"/>
                <a:gd name="connsiteX15" fmla="*/ 285089 w 285089"/>
                <a:gd name="connsiteY15" fmla="*/ 36026 h 607328"/>
                <a:gd name="connsiteX16" fmla="*/ 283126 w 285089"/>
                <a:gd name="connsiteY16" fmla="*/ 55401 h 607328"/>
                <a:gd name="connsiteX17" fmla="*/ 259056 w 285089"/>
                <a:gd name="connsiteY17" fmla="*/ 58825 h 607328"/>
                <a:gd name="connsiteX18" fmla="*/ 250840 w 285089"/>
                <a:gd name="connsiteY18" fmla="*/ 61076 h 607328"/>
                <a:gd name="connsiteX19" fmla="*/ 243685 w 285089"/>
                <a:gd name="connsiteY19" fmla="*/ 56452 h 607328"/>
                <a:gd name="connsiteX20" fmla="*/ 190940 w 285089"/>
                <a:gd name="connsiteY20" fmla="*/ 22334 h 607328"/>
                <a:gd name="connsiteX21" fmla="*/ 145632 w 285089"/>
                <a:gd name="connsiteY21" fmla="*/ 49087 h 607328"/>
                <a:gd name="connsiteX22" fmla="*/ 150028 w 285089"/>
                <a:gd name="connsiteY22" fmla="*/ 111755 h 607328"/>
                <a:gd name="connsiteX23" fmla="*/ 150621 w 285089"/>
                <a:gd name="connsiteY23" fmla="*/ 120254 h 607328"/>
                <a:gd name="connsiteX24" fmla="*/ 144689 w 285089"/>
                <a:gd name="connsiteY24" fmla="*/ 126356 h 607328"/>
                <a:gd name="connsiteX25" fmla="*/ 109358 w 285089"/>
                <a:gd name="connsiteY25" fmla="*/ 173767 h 607328"/>
                <a:gd name="connsiteX26" fmla="*/ 105149 w 285089"/>
                <a:gd name="connsiteY26" fmla="*/ 181252 h 607328"/>
                <a:gd name="connsiteX27" fmla="*/ 96755 w 285089"/>
                <a:gd name="connsiteY27" fmla="*/ 183055 h 607328"/>
                <a:gd name="connsiteX28" fmla="*/ 34644 w 285089"/>
                <a:gd name="connsiteY28" fmla="*/ 196392 h 607328"/>
                <a:gd name="connsiteX29" fmla="*/ 21371 w 285089"/>
                <a:gd name="connsiteY29" fmla="*/ 247966 h 607328"/>
                <a:gd name="connsiteX30" fmla="*/ 69329 w 285089"/>
                <a:gd name="connsiteY30" fmla="*/ 289656 h 607328"/>
                <a:gd name="connsiteX31" fmla="*/ 75613 w 285089"/>
                <a:gd name="connsiteY31" fmla="*/ 295127 h 607328"/>
                <a:gd name="connsiteX32" fmla="*/ 75869 w 285089"/>
                <a:gd name="connsiteY32" fmla="*/ 303449 h 607328"/>
                <a:gd name="connsiteX33" fmla="*/ 84401 w 285089"/>
                <a:gd name="connsiteY33" fmla="*/ 363287 h 607328"/>
                <a:gd name="connsiteX34" fmla="*/ 86648 w 285089"/>
                <a:gd name="connsiteY34" fmla="*/ 371496 h 607328"/>
                <a:gd name="connsiteX35" fmla="*/ 82023 w 285089"/>
                <a:gd name="connsiteY35" fmla="*/ 378651 h 607328"/>
                <a:gd name="connsiteX36" fmla="*/ 47951 w 285089"/>
                <a:gd name="connsiteY36" fmla="*/ 431381 h 607328"/>
                <a:gd name="connsiteX37" fmla="*/ 74621 w 285089"/>
                <a:gd name="connsiteY37" fmla="*/ 476548 h 607328"/>
                <a:gd name="connsiteX38" fmla="*/ 137350 w 285089"/>
                <a:gd name="connsiteY38" fmla="*/ 471111 h 607328"/>
                <a:gd name="connsiteX39" fmla="*/ 146029 w 285089"/>
                <a:gd name="connsiteY39" fmla="*/ 470355 h 607328"/>
                <a:gd name="connsiteX40" fmla="*/ 152283 w 285089"/>
                <a:gd name="connsiteY40" fmla="*/ 476430 h 607328"/>
                <a:gd name="connsiteX41" fmla="*/ 199698 w 285089"/>
                <a:gd name="connsiteY41" fmla="*/ 511771 h 607328"/>
                <a:gd name="connsiteX42" fmla="*/ 207178 w 285089"/>
                <a:gd name="connsiteY42" fmla="*/ 515971 h 607328"/>
                <a:gd name="connsiteX43" fmla="*/ 208981 w 285089"/>
                <a:gd name="connsiteY43" fmla="*/ 524364 h 607328"/>
                <a:gd name="connsiteX44" fmla="*/ 222327 w 285089"/>
                <a:gd name="connsiteY44" fmla="*/ 586492 h 607328"/>
                <a:gd name="connsiteX45" fmla="*/ 229144 w 285089"/>
                <a:gd name="connsiteY45" fmla="*/ 588248 h 607328"/>
                <a:gd name="connsiteX46" fmla="*/ 227211 w 285089"/>
                <a:gd name="connsiteY46" fmla="*/ 607328 h 607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285089" h="607328">
                  <a:moveTo>
                    <a:pt x="227211" y="607328"/>
                  </a:moveTo>
                  <a:lnTo>
                    <a:pt x="206165" y="601909"/>
                  </a:lnTo>
                  <a:lnTo>
                    <a:pt x="190347" y="528288"/>
                  </a:lnTo>
                  <a:cubicBezTo>
                    <a:pt x="171659" y="517791"/>
                    <a:pt x="154400" y="504932"/>
                    <a:pt x="138996" y="490028"/>
                  </a:cubicBezTo>
                  <a:lnTo>
                    <a:pt x="64296" y="496528"/>
                  </a:lnTo>
                  <a:lnTo>
                    <a:pt x="25551" y="430913"/>
                  </a:lnTo>
                  <a:lnTo>
                    <a:pt x="66013" y="368304"/>
                  </a:lnTo>
                  <a:cubicBezTo>
                    <a:pt x="60424" y="347322"/>
                    <a:pt x="57341" y="325748"/>
                    <a:pt x="56827" y="304041"/>
                  </a:cubicBezTo>
                  <a:lnTo>
                    <a:pt x="0" y="254634"/>
                  </a:lnTo>
                  <a:lnTo>
                    <a:pt x="19145" y="180279"/>
                  </a:lnTo>
                  <a:lnTo>
                    <a:pt x="92767" y="164460"/>
                  </a:lnTo>
                  <a:cubicBezTo>
                    <a:pt x="103260" y="145769"/>
                    <a:pt x="116119" y="128509"/>
                    <a:pt x="131026" y="113108"/>
                  </a:cubicBezTo>
                  <a:lnTo>
                    <a:pt x="125831" y="38745"/>
                  </a:lnTo>
                  <a:lnTo>
                    <a:pt x="191446" y="0"/>
                  </a:lnTo>
                  <a:lnTo>
                    <a:pt x="254054" y="40462"/>
                  </a:lnTo>
                  <a:lnTo>
                    <a:pt x="285089" y="36026"/>
                  </a:lnTo>
                  <a:lnTo>
                    <a:pt x="283126" y="55401"/>
                  </a:lnTo>
                  <a:lnTo>
                    <a:pt x="259056" y="58825"/>
                  </a:lnTo>
                  <a:lnTo>
                    <a:pt x="250840" y="61076"/>
                  </a:lnTo>
                  <a:lnTo>
                    <a:pt x="243685" y="56452"/>
                  </a:lnTo>
                  <a:lnTo>
                    <a:pt x="190940" y="22334"/>
                  </a:lnTo>
                  <a:lnTo>
                    <a:pt x="145632" y="49087"/>
                  </a:lnTo>
                  <a:lnTo>
                    <a:pt x="150028" y="111755"/>
                  </a:lnTo>
                  <a:lnTo>
                    <a:pt x="150621" y="120254"/>
                  </a:lnTo>
                  <a:lnTo>
                    <a:pt x="144689" y="126356"/>
                  </a:lnTo>
                  <a:cubicBezTo>
                    <a:pt x="130919" y="140572"/>
                    <a:pt x="119043" y="156508"/>
                    <a:pt x="109358" y="173767"/>
                  </a:cubicBezTo>
                  <a:lnTo>
                    <a:pt x="105149" y="181252"/>
                  </a:lnTo>
                  <a:lnTo>
                    <a:pt x="96755" y="183055"/>
                  </a:lnTo>
                  <a:lnTo>
                    <a:pt x="34644" y="196392"/>
                  </a:lnTo>
                  <a:lnTo>
                    <a:pt x="21371" y="247966"/>
                  </a:lnTo>
                  <a:lnTo>
                    <a:pt x="69329" y="289656"/>
                  </a:lnTo>
                  <a:lnTo>
                    <a:pt x="75613" y="295127"/>
                  </a:lnTo>
                  <a:lnTo>
                    <a:pt x="75869" y="303449"/>
                  </a:lnTo>
                  <a:cubicBezTo>
                    <a:pt x="76351" y="323661"/>
                    <a:pt x="79215" y="343747"/>
                    <a:pt x="84401" y="363287"/>
                  </a:cubicBezTo>
                  <a:lnTo>
                    <a:pt x="86648" y="371496"/>
                  </a:lnTo>
                  <a:lnTo>
                    <a:pt x="82023" y="378651"/>
                  </a:lnTo>
                  <a:lnTo>
                    <a:pt x="47951" y="431381"/>
                  </a:lnTo>
                  <a:lnTo>
                    <a:pt x="74621" y="476548"/>
                  </a:lnTo>
                  <a:lnTo>
                    <a:pt x="137350" y="471111"/>
                  </a:lnTo>
                  <a:lnTo>
                    <a:pt x="146029" y="470355"/>
                  </a:lnTo>
                  <a:lnTo>
                    <a:pt x="152283" y="476430"/>
                  </a:lnTo>
                  <a:cubicBezTo>
                    <a:pt x="166497" y="490205"/>
                    <a:pt x="182435" y="502084"/>
                    <a:pt x="199698" y="511771"/>
                  </a:cubicBezTo>
                  <a:lnTo>
                    <a:pt x="207178" y="515971"/>
                  </a:lnTo>
                  <a:lnTo>
                    <a:pt x="208981" y="524364"/>
                  </a:lnTo>
                  <a:lnTo>
                    <a:pt x="222327" y="586492"/>
                  </a:lnTo>
                  <a:lnTo>
                    <a:pt x="229144" y="588248"/>
                  </a:lnTo>
                  <a:lnTo>
                    <a:pt x="227211" y="607328"/>
                  </a:ln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xmlns="" id="{E7A0F696-A537-A7D3-7B75-7FC8C7D7C00D}"/>
                </a:ext>
              </a:extLst>
            </p:cNvPr>
            <p:cNvSpPr>
              <a:spLocks noChangeAspect="1"/>
            </p:cNvSpPr>
            <p:nvPr/>
          </p:nvSpPr>
          <p:spPr>
            <a:xfrm rot="11815906">
              <a:off x="4032353" y="2559073"/>
              <a:ext cx="134563" cy="227495"/>
            </a:xfrm>
            <a:custGeom>
              <a:avLst/>
              <a:gdLst>
                <a:gd name="connsiteX0" fmla="*/ 78362 w 134563"/>
                <a:gd name="connsiteY0" fmla="*/ 212607 h 227495"/>
                <a:gd name="connsiteX1" fmla="*/ 35484 w 134563"/>
                <a:gd name="connsiteY1" fmla="*/ 227495 h 227495"/>
                <a:gd name="connsiteX2" fmla="*/ 22694 w 134563"/>
                <a:gd name="connsiteY2" fmla="*/ 226729 h 227495"/>
                <a:gd name="connsiteX3" fmla="*/ 20791 w 134563"/>
                <a:gd name="connsiteY3" fmla="*/ 207937 h 227495"/>
                <a:gd name="connsiteX4" fmla="*/ 32978 w 134563"/>
                <a:gd name="connsiteY4" fmla="*/ 208668 h 227495"/>
                <a:gd name="connsiteX5" fmla="*/ 68710 w 134563"/>
                <a:gd name="connsiteY5" fmla="*/ 196261 h 227495"/>
                <a:gd name="connsiteX6" fmla="*/ 102298 w 134563"/>
                <a:gd name="connsiteY6" fmla="*/ 65812 h 227495"/>
                <a:gd name="connsiteX7" fmla="*/ 7580 w 134563"/>
                <a:gd name="connsiteY7" fmla="*/ 19818 h 227495"/>
                <a:gd name="connsiteX8" fmla="*/ 1931 w 134563"/>
                <a:gd name="connsiteY8" fmla="*/ 21779 h 227495"/>
                <a:gd name="connsiteX9" fmla="*/ 0 w 134563"/>
                <a:gd name="connsiteY9" fmla="*/ 2713 h 227495"/>
                <a:gd name="connsiteX10" fmla="*/ 5001 w 134563"/>
                <a:gd name="connsiteY10" fmla="*/ 990 h 227495"/>
                <a:gd name="connsiteX11" fmla="*/ 118668 w 134563"/>
                <a:gd name="connsiteY11" fmla="*/ 56068 h 227495"/>
                <a:gd name="connsiteX12" fmla="*/ 78362 w 134563"/>
                <a:gd name="connsiteY12" fmla="*/ 212607 h 2274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4563" h="227495">
                  <a:moveTo>
                    <a:pt x="78362" y="212607"/>
                  </a:moveTo>
                  <a:cubicBezTo>
                    <a:pt x="64773" y="220632"/>
                    <a:pt x="50200" y="225522"/>
                    <a:pt x="35484" y="227495"/>
                  </a:cubicBezTo>
                  <a:lnTo>
                    <a:pt x="22694" y="226729"/>
                  </a:lnTo>
                  <a:lnTo>
                    <a:pt x="20791" y="207937"/>
                  </a:lnTo>
                  <a:lnTo>
                    <a:pt x="32978" y="208668"/>
                  </a:lnTo>
                  <a:cubicBezTo>
                    <a:pt x="45242" y="207023"/>
                    <a:pt x="57385" y="202948"/>
                    <a:pt x="68710" y="196261"/>
                  </a:cubicBezTo>
                  <a:cubicBezTo>
                    <a:pt x="113948" y="169469"/>
                    <a:pt x="128972" y="111121"/>
                    <a:pt x="102298" y="65812"/>
                  </a:cubicBezTo>
                  <a:cubicBezTo>
                    <a:pt x="82237" y="31839"/>
                    <a:pt x="44370" y="14887"/>
                    <a:pt x="7580" y="19818"/>
                  </a:cubicBezTo>
                  <a:lnTo>
                    <a:pt x="1931" y="21779"/>
                  </a:lnTo>
                  <a:lnTo>
                    <a:pt x="0" y="2713"/>
                  </a:lnTo>
                  <a:lnTo>
                    <a:pt x="5001" y="990"/>
                  </a:lnTo>
                  <a:cubicBezTo>
                    <a:pt x="49123" y="-4858"/>
                    <a:pt x="94498" y="15429"/>
                    <a:pt x="118668" y="56068"/>
                  </a:cubicBezTo>
                  <a:cubicBezTo>
                    <a:pt x="150764" y="110425"/>
                    <a:pt x="132719" y="180510"/>
                    <a:pt x="78362" y="212607"/>
                  </a:cubicBez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36F0D125-800B-ECC7-5818-B0DB896D39D8}"/>
                </a:ext>
              </a:extLst>
            </p:cNvPr>
            <p:cNvSpPr>
              <a:spLocks noChangeAspect="1"/>
            </p:cNvSpPr>
            <p:nvPr/>
          </p:nvSpPr>
          <p:spPr>
            <a:xfrm rot="12633666">
              <a:off x="4218783" y="2637564"/>
              <a:ext cx="58830" cy="184406"/>
            </a:xfrm>
            <a:custGeom>
              <a:avLst/>
              <a:gdLst>
                <a:gd name="connsiteX0" fmla="*/ 40149 w 58830"/>
                <a:gd name="connsiteY0" fmla="*/ 184406 h 184406"/>
                <a:gd name="connsiteX1" fmla="*/ 15895 w 58830"/>
                <a:gd name="connsiteY1" fmla="*/ 157446 h 184406"/>
                <a:gd name="connsiteX2" fmla="*/ 56201 w 58830"/>
                <a:gd name="connsiteY2" fmla="*/ 907 h 184406"/>
                <a:gd name="connsiteX3" fmla="*/ 58830 w 58830"/>
                <a:gd name="connsiteY3" fmla="*/ 0 h 184406"/>
                <a:gd name="connsiteX4" fmla="*/ 56183 w 58830"/>
                <a:gd name="connsiteY4" fmla="*/ 26128 h 184406"/>
                <a:gd name="connsiteX5" fmla="*/ 37801 w 58830"/>
                <a:gd name="connsiteY5" fmla="*/ 42665 h 184406"/>
                <a:gd name="connsiteX6" fmla="*/ 32333 w 58830"/>
                <a:gd name="connsiteY6" fmla="*/ 147817 h 184406"/>
                <a:gd name="connsiteX7" fmla="*/ 42689 w 58830"/>
                <a:gd name="connsiteY7" fmla="*/ 159329 h 184406"/>
                <a:gd name="connsiteX8" fmla="*/ 40149 w 58830"/>
                <a:gd name="connsiteY8" fmla="*/ 184406 h 18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8830" h="184406">
                  <a:moveTo>
                    <a:pt x="40149" y="184406"/>
                  </a:moveTo>
                  <a:lnTo>
                    <a:pt x="15895" y="157446"/>
                  </a:lnTo>
                  <a:cubicBezTo>
                    <a:pt x="-16202" y="103089"/>
                    <a:pt x="1844" y="33004"/>
                    <a:pt x="56201" y="907"/>
                  </a:cubicBezTo>
                  <a:lnTo>
                    <a:pt x="58830" y="0"/>
                  </a:lnTo>
                  <a:lnTo>
                    <a:pt x="56183" y="26128"/>
                  </a:lnTo>
                  <a:lnTo>
                    <a:pt x="37801" y="42665"/>
                  </a:lnTo>
                  <a:cubicBezTo>
                    <a:pt x="15716" y="72498"/>
                    <a:pt x="12272" y="113844"/>
                    <a:pt x="32333" y="147817"/>
                  </a:cubicBezTo>
                  <a:lnTo>
                    <a:pt x="42689" y="159329"/>
                  </a:lnTo>
                  <a:lnTo>
                    <a:pt x="40149" y="184406"/>
                  </a:ln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xmlns="" id="{A8A85058-B3C3-BF6C-BF88-E752B3B1DC73}"/>
                </a:ext>
              </a:extLst>
            </p:cNvPr>
            <p:cNvSpPr>
              <a:spLocks noChangeAspect="1"/>
            </p:cNvSpPr>
            <p:nvPr/>
          </p:nvSpPr>
          <p:spPr>
            <a:xfrm rot="12633666">
              <a:off x="4207853" y="2632220"/>
              <a:ext cx="3516" cy="17606"/>
            </a:xfrm>
            <a:custGeom>
              <a:avLst/>
              <a:gdLst>
                <a:gd name="connsiteX0" fmla="*/ 3516 w 3516"/>
                <a:gd name="connsiteY0" fmla="*/ 17103 h 17606"/>
                <a:gd name="connsiteX1" fmla="*/ 0 w 3516"/>
                <a:gd name="connsiteY1" fmla="*/ 17606 h 17606"/>
                <a:gd name="connsiteX2" fmla="*/ 1783 w 3516"/>
                <a:gd name="connsiteY2" fmla="*/ 0 h 17606"/>
                <a:gd name="connsiteX3" fmla="*/ 3516 w 3516"/>
                <a:gd name="connsiteY3" fmla="*/ 17103 h 17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16" h="17606">
                  <a:moveTo>
                    <a:pt x="3516" y="17103"/>
                  </a:moveTo>
                  <a:lnTo>
                    <a:pt x="0" y="17606"/>
                  </a:lnTo>
                  <a:lnTo>
                    <a:pt x="1783" y="0"/>
                  </a:lnTo>
                  <a:lnTo>
                    <a:pt x="3516" y="17103"/>
                  </a:lnTo>
                  <a:close/>
                </a:path>
              </a:pathLst>
            </a:custGeom>
            <a:noFill/>
            <a:ln w="6350">
              <a:solidFill>
                <a:srgbClr val="344E5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xmlns="" id="{EACA2BB7-BC2B-9421-2B46-D4B468785F94}"/>
              </a:ext>
            </a:extLst>
          </p:cNvPr>
          <p:cNvGrpSpPr>
            <a:grpSpLocks noChangeAspect="1"/>
          </p:cNvGrpSpPr>
          <p:nvPr/>
        </p:nvGrpSpPr>
        <p:grpSpPr>
          <a:xfrm>
            <a:off x="116075" y="3223558"/>
            <a:ext cx="338883" cy="451963"/>
            <a:chOff x="-1457746" y="2928186"/>
            <a:chExt cx="571500" cy="7622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6091B2B4-6568-2E5C-1BB3-83F4242502EB}"/>
                </a:ext>
              </a:extLst>
            </p:cNvPr>
            <p:cNvSpPr/>
            <p:nvPr/>
          </p:nvSpPr>
          <p:spPr>
            <a:xfrm>
              <a:off x="-1205333" y="2976012"/>
              <a:ext cx="66677" cy="66675"/>
            </a:xfrm>
            <a:custGeom>
              <a:avLst/>
              <a:gdLst>
                <a:gd name="connsiteX0" fmla="*/ 66675 w 66677"/>
                <a:gd name="connsiteY0" fmla="*/ 33338 h 66675"/>
                <a:gd name="connsiteX1" fmla="*/ 34290 w 66677"/>
                <a:gd name="connsiteY1" fmla="*/ 0 h 66675"/>
                <a:gd name="connsiteX2" fmla="*/ 33338 w 66677"/>
                <a:gd name="connsiteY2" fmla="*/ 0 h 66675"/>
                <a:gd name="connsiteX3" fmla="*/ 0 w 66677"/>
                <a:gd name="connsiteY3" fmla="*/ 33338 h 66675"/>
                <a:gd name="connsiteX4" fmla="*/ 33338 w 66677"/>
                <a:gd name="connsiteY4" fmla="*/ 66675 h 66675"/>
                <a:gd name="connsiteX5" fmla="*/ 66675 w 66677"/>
                <a:gd name="connsiteY5" fmla="*/ 33338 h 66675"/>
                <a:gd name="connsiteX6" fmla="*/ 47625 w 66677"/>
                <a:gd name="connsiteY6" fmla="*/ 33185 h 66675"/>
                <a:gd name="connsiteX7" fmla="*/ 33491 w 66677"/>
                <a:gd name="connsiteY7" fmla="*/ 47624 h 66675"/>
                <a:gd name="connsiteX8" fmla="*/ 19052 w 66677"/>
                <a:gd name="connsiteY8" fmla="*/ 33490 h 66675"/>
                <a:gd name="connsiteX9" fmla="*/ 33186 w 66677"/>
                <a:gd name="connsiteY9" fmla="*/ 19051 h 66675"/>
                <a:gd name="connsiteX10" fmla="*/ 33338 w 66677"/>
                <a:gd name="connsiteY10" fmla="*/ 19050 h 66675"/>
                <a:gd name="connsiteX11" fmla="*/ 33957 w 66677"/>
                <a:gd name="connsiteY11" fmla="*/ 19050 h 66675"/>
                <a:gd name="connsiteX12" fmla="*/ 47625 w 66677"/>
                <a:gd name="connsiteY12" fmla="*/ 33185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6677" h="66675">
                  <a:moveTo>
                    <a:pt x="66675" y="33338"/>
                  </a:moveTo>
                  <a:cubicBezTo>
                    <a:pt x="66877" y="15213"/>
                    <a:pt x="52412" y="324"/>
                    <a:pt x="34290" y="0"/>
                  </a:cubicBezTo>
                  <a:lnTo>
                    <a:pt x="33338" y="0"/>
                  </a:lnTo>
                  <a:cubicBezTo>
                    <a:pt x="14926" y="0"/>
                    <a:pt x="0" y="14926"/>
                    <a:pt x="0" y="33338"/>
                  </a:cubicBezTo>
                  <a:cubicBezTo>
                    <a:pt x="0" y="51749"/>
                    <a:pt x="14926" y="66675"/>
                    <a:pt x="33338" y="66675"/>
                  </a:cubicBezTo>
                  <a:cubicBezTo>
                    <a:pt x="51749" y="66675"/>
                    <a:pt x="66675" y="51749"/>
                    <a:pt x="66675" y="33338"/>
                  </a:cubicBezTo>
                  <a:close/>
                  <a:moveTo>
                    <a:pt x="47625" y="33185"/>
                  </a:moveTo>
                  <a:cubicBezTo>
                    <a:pt x="47709" y="41076"/>
                    <a:pt x="41381" y="47540"/>
                    <a:pt x="33491" y="47624"/>
                  </a:cubicBezTo>
                  <a:cubicBezTo>
                    <a:pt x="25600" y="47709"/>
                    <a:pt x="19136" y="41380"/>
                    <a:pt x="19052" y="33490"/>
                  </a:cubicBezTo>
                  <a:cubicBezTo>
                    <a:pt x="18967" y="25599"/>
                    <a:pt x="25296" y="19135"/>
                    <a:pt x="33186" y="19051"/>
                  </a:cubicBezTo>
                  <a:cubicBezTo>
                    <a:pt x="33237" y="19050"/>
                    <a:pt x="33287" y="19050"/>
                    <a:pt x="33338" y="19050"/>
                  </a:cubicBezTo>
                  <a:lnTo>
                    <a:pt x="33957" y="19050"/>
                  </a:lnTo>
                  <a:cubicBezTo>
                    <a:pt x="41627" y="19196"/>
                    <a:pt x="47736" y="25515"/>
                    <a:pt x="47625" y="33185"/>
                  </a:cubicBezTo>
                  <a:close/>
                </a:path>
              </a:pathLst>
            </a:custGeom>
            <a:solidFill>
              <a:srgbClr val="344E5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xmlns="" id="{3D0D37EB-694D-DD01-8325-31A7B48B2A55}"/>
                </a:ext>
              </a:extLst>
            </p:cNvPr>
            <p:cNvSpPr/>
            <p:nvPr/>
          </p:nvSpPr>
          <p:spPr>
            <a:xfrm>
              <a:off x="-1457746" y="2928186"/>
              <a:ext cx="571500" cy="762200"/>
            </a:xfrm>
            <a:custGeom>
              <a:avLst/>
              <a:gdLst>
                <a:gd name="connsiteX0" fmla="*/ 533400 w 571500"/>
                <a:gd name="connsiteY0" fmla="*/ 66675 h 762200"/>
                <a:gd name="connsiteX1" fmla="*/ 390525 w 571500"/>
                <a:gd name="connsiteY1" fmla="*/ 66675 h 762200"/>
                <a:gd name="connsiteX2" fmla="*/ 390525 w 571500"/>
                <a:gd name="connsiteY2" fmla="*/ 47625 h 762200"/>
                <a:gd name="connsiteX3" fmla="*/ 342900 w 571500"/>
                <a:gd name="connsiteY3" fmla="*/ 0 h 762200"/>
                <a:gd name="connsiteX4" fmla="*/ 228600 w 571500"/>
                <a:gd name="connsiteY4" fmla="*/ 0 h 762200"/>
                <a:gd name="connsiteX5" fmla="*/ 180975 w 571500"/>
                <a:gd name="connsiteY5" fmla="*/ 47625 h 762200"/>
                <a:gd name="connsiteX6" fmla="*/ 180975 w 571500"/>
                <a:gd name="connsiteY6" fmla="*/ 66675 h 762200"/>
                <a:gd name="connsiteX7" fmla="*/ 38100 w 571500"/>
                <a:gd name="connsiteY7" fmla="*/ 66675 h 762200"/>
                <a:gd name="connsiteX8" fmla="*/ 0 w 571500"/>
                <a:gd name="connsiteY8" fmla="*/ 104775 h 762200"/>
                <a:gd name="connsiteX9" fmla="*/ 0 w 571500"/>
                <a:gd name="connsiteY9" fmla="*/ 724100 h 762200"/>
                <a:gd name="connsiteX10" fmla="*/ 38100 w 571500"/>
                <a:gd name="connsiteY10" fmla="*/ 762200 h 762200"/>
                <a:gd name="connsiteX11" fmla="*/ 533400 w 571500"/>
                <a:gd name="connsiteY11" fmla="*/ 762200 h 762200"/>
                <a:gd name="connsiteX12" fmla="*/ 571500 w 571500"/>
                <a:gd name="connsiteY12" fmla="*/ 724100 h 762200"/>
                <a:gd name="connsiteX13" fmla="*/ 571500 w 571500"/>
                <a:gd name="connsiteY13" fmla="*/ 104775 h 762200"/>
                <a:gd name="connsiteX14" fmla="*/ 533400 w 571500"/>
                <a:gd name="connsiteY14" fmla="*/ 66675 h 762200"/>
                <a:gd name="connsiteX15" fmla="*/ 161925 w 571500"/>
                <a:gd name="connsiteY15" fmla="*/ 85725 h 762200"/>
                <a:gd name="connsiteX16" fmla="*/ 200025 w 571500"/>
                <a:gd name="connsiteY16" fmla="*/ 85725 h 762200"/>
                <a:gd name="connsiteX17" fmla="*/ 200025 w 571500"/>
                <a:gd name="connsiteY17" fmla="*/ 47625 h 762200"/>
                <a:gd name="connsiteX18" fmla="*/ 228600 w 571500"/>
                <a:gd name="connsiteY18" fmla="*/ 19050 h 762200"/>
                <a:gd name="connsiteX19" fmla="*/ 342900 w 571500"/>
                <a:gd name="connsiteY19" fmla="*/ 19050 h 762200"/>
                <a:gd name="connsiteX20" fmla="*/ 371475 w 571500"/>
                <a:gd name="connsiteY20" fmla="*/ 47625 h 762200"/>
                <a:gd name="connsiteX21" fmla="*/ 371475 w 571500"/>
                <a:gd name="connsiteY21" fmla="*/ 85725 h 762200"/>
                <a:gd name="connsiteX22" fmla="*/ 409575 w 571500"/>
                <a:gd name="connsiteY22" fmla="*/ 85725 h 762200"/>
                <a:gd name="connsiteX23" fmla="*/ 409575 w 571500"/>
                <a:gd name="connsiteY23" fmla="*/ 162125 h 762200"/>
                <a:gd name="connsiteX24" fmla="*/ 161925 w 571500"/>
                <a:gd name="connsiteY24" fmla="*/ 162125 h 762200"/>
                <a:gd name="connsiteX25" fmla="*/ 552450 w 571500"/>
                <a:gd name="connsiteY25" fmla="*/ 724100 h 762200"/>
                <a:gd name="connsiteX26" fmla="*/ 533400 w 571500"/>
                <a:gd name="connsiteY26" fmla="*/ 743150 h 762200"/>
                <a:gd name="connsiteX27" fmla="*/ 38100 w 571500"/>
                <a:gd name="connsiteY27" fmla="*/ 743150 h 762200"/>
                <a:gd name="connsiteX28" fmla="*/ 19050 w 571500"/>
                <a:gd name="connsiteY28" fmla="*/ 724100 h 762200"/>
                <a:gd name="connsiteX29" fmla="*/ 19050 w 571500"/>
                <a:gd name="connsiteY29" fmla="*/ 104775 h 762200"/>
                <a:gd name="connsiteX30" fmla="*/ 38100 w 571500"/>
                <a:gd name="connsiteY30" fmla="*/ 85725 h 762200"/>
                <a:gd name="connsiteX31" fmla="*/ 142875 w 571500"/>
                <a:gd name="connsiteY31" fmla="*/ 85725 h 762200"/>
                <a:gd name="connsiteX32" fmla="*/ 142875 w 571500"/>
                <a:gd name="connsiteY32" fmla="*/ 181175 h 762200"/>
                <a:gd name="connsiteX33" fmla="*/ 428625 w 571500"/>
                <a:gd name="connsiteY33" fmla="*/ 181175 h 762200"/>
                <a:gd name="connsiteX34" fmla="*/ 428625 w 571500"/>
                <a:gd name="connsiteY34" fmla="*/ 85725 h 762200"/>
                <a:gd name="connsiteX35" fmla="*/ 533400 w 571500"/>
                <a:gd name="connsiteY35" fmla="*/ 85725 h 762200"/>
                <a:gd name="connsiteX36" fmla="*/ 552450 w 571500"/>
                <a:gd name="connsiteY36" fmla="*/ 104775 h 762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571500" h="762200">
                  <a:moveTo>
                    <a:pt x="533400" y="66675"/>
                  </a:moveTo>
                  <a:lnTo>
                    <a:pt x="390525" y="66675"/>
                  </a:lnTo>
                  <a:lnTo>
                    <a:pt x="390525" y="47625"/>
                  </a:lnTo>
                  <a:cubicBezTo>
                    <a:pt x="390494" y="21335"/>
                    <a:pt x="369190" y="32"/>
                    <a:pt x="342900" y="0"/>
                  </a:cubicBezTo>
                  <a:lnTo>
                    <a:pt x="228600" y="0"/>
                  </a:lnTo>
                  <a:cubicBezTo>
                    <a:pt x="202313" y="37"/>
                    <a:pt x="181012" y="21338"/>
                    <a:pt x="180975" y="47625"/>
                  </a:cubicBezTo>
                  <a:lnTo>
                    <a:pt x="180975" y="66675"/>
                  </a:lnTo>
                  <a:lnTo>
                    <a:pt x="38100" y="66675"/>
                  </a:lnTo>
                  <a:cubicBezTo>
                    <a:pt x="17058" y="66675"/>
                    <a:pt x="0" y="83733"/>
                    <a:pt x="0" y="104775"/>
                  </a:cubicBezTo>
                  <a:lnTo>
                    <a:pt x="0" y="724100"/>
                  </a:lnTo>
                  <a:cubicBezTo>
                    <a:pt x="0" y="745142"/>
                    <a:pt x="17058" y="762200"/>
                    <a:pt x="38100" y="762200"/>
                  </a:cubicBezTo>
                  <a:lnTo>
                    <a:pt x="533400" y="762200"/>
                  </a:lnTo>
                  <a:cubicBezTo>
                    <a:pt x="554442" y="762200"/>
                    <a:pt x="571500" y="745142"/>
                    <a:pt x="571500" y="724100"/>
                  </a:cubicBezTo>
                  <a:lnTo>
                    <a:pt x="571500" y="104775"/>
                  </a:lnTo>
                  <a:cubicBezTo>
                    <a:pt x="571473" y="83744"/>
                    <a:pt x="554431" y="66702"/>
                    <a:pt x="533400" y="66675"/>
                  </a:cubicBezTo>
                  <a:close/>
                  <a:moveTo>
                    <a:pt x="161925" y="85725"/>
                  </a:moveTo>
                  <a:lnTo>
                    <a:pt x="200025" y="85725"/>
                  </a:lnTo>
                  <a:lnTo>
                    <a:pt x="200025" y="47625"/>
                  </a:lnTo>
                  <a:cubicBezTo>
                    <a:pt x="200025" y="31843"/>
                    <a:pt x="212818" y="19050"/>
                    <a:pt x="228600" y="19050"/>
                  </a:cubicBezTo>
                  <a:lnTo>
                    <a:pt x="342900" y="19050"/>
                  </a:lnTo>
                  <a:cubicBezTo>
                    <a:pt x="358682" y="19050"/>
                    <a:pt x="371475" y="31843"/>
                    <a:pt x="371475" y="47625"/>
                  </a:cubicBezTo>
                  <a:lnTo>
                    <a:pt x="371475" y="85725"/>
                  </a:lnTo>
                  <a:lnTo>
                    <a:pt x="409575" y="85725"/>
                  </a:lnTo>
                  <a:lnTo>
                    <a:pt x="409575" y="162125"/>
                  </a:lnTo>
                  <a:lnTo>
                    <a:pt x="161925" y="162125"/>
                  </a:lnTo>
                  <a:close/>
                  <a:moveTo>
                    <a:pt x="552450" y="724100"/>
                  </a:moveTo>
                  <a:cubicBezTo>
                    <a:pt x="552450" y="734621"/>
                    <a:pt x="543921" y="743150"/>
                    <a:pt x="533400" y="743150"/>
                  </a:cubicBezTo>
                  <a:lnTo>
                    <a:pt x="38100" y="743150"/>
                  </a:lnTo>
                  <a:cubicBezTo>
                    <a:pt x="27579" y="743150"/>
                    <a:pt x="19050" y="734621"/>
                    <a:pt x="19050" y="724100"/>
                  </a:cubicBezTo>
                  <a:lnTo>
                    <a:pt x="19050" y="104775"/>
                  </a:lnTo>
                  <a:cubicBezTo>
                    <a:pt x="19050" y="94254"/>
                    <a:pt x="27579" y="85725"/>
                    <a:pt x="38100" y="85725"/>
                  </a:cubicBezTo>
                  <a:lnTo>
                    <a:pt x="142875" y="85725"/>
                  </a:lnTo>
                  <a:lnTo>
                    <a:pt x="142875" y="181175"/>
                  </a:lnTo>
                  <a:lnTo>
                    <a:pt x="428625" y="181175"/>
                  </a:lnTo>
                  <a:lnTo>
                    <a:pt x="428625" y="85725"/>
                  </a:lnTo>
                  <a:lnTo>
                    <a:pt x="533400" y="85725"/>
                  </a:lnTo>
                  <a:cubicBezTo>
                    <a:pt x="543921" y="85725"/>
                    <a:pt x="552450" y="94254"/>
                    <a:pt x="552450" y="104775"/>
                  </a:cubicBezTo>
                  <a:close/>
                </a:path>
              </a:pathLst>
            </a:custGeom>
            <a:noFill/>
            <a:ln w="9525" cap="flat">
              <a:solidFill>
                <a:srgbClr val="344E5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sz="160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xmlns="" id="{D66D4FF1-994B-46AD-9D47-A457CA1CC97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-1209540" y="3366225"/>
              <a:ext cx="313752" cy="313752"/>
            </a:xfrm>
            <a:custGeom>
              <a:avLst/>
              <a:gdLst>
                <a:gd name="connsiteX0" fmla="*/ 318048 w 445342"/>
                <a:gd name="connsiteY0" fmla="*/ 163704 h 445342"/>
                <a:gd name="connsiteX1" fmla="*/ 346111 w 445342"/>
                <a:gd name="connsiteY1" fmla="*/ 163706 h 445342"/>
                <a:gd name="connsiteX2" fmla="*/ 346114 w 445342"/>
                <a:gd name="connsiteY2" fmla="*/ 163704 h 445342"/>
                <a:gd name="connsiteX3" fmla="*/ 374179 w 445342"/>
                <a:gd name="connsiteY3" fmla="*/ 135638 h 445342"/>
                <a:gd name="connsiteX4" fmla="*/ 238541 w 445342"/>
                <a:gd name="connsiteY4" fmla="*/ 0 h 445342"/>
                <a:gd name="connsiteX5" fmla="*/ 210475 w 445342"/>
                <a:gd name="connsiteY5" fmla="*/ 28066 h 445342"/>
                <a:gd name="connsiteX6" fmla="*/ 210475 w 445342"/>
                <a:gd name="connsiteY6" fmla="*/ 56125 h 445342"/>
                <a:gd name="connsiteX7" fmla="*/ 56125 w 445342"/>
                <a:gd name="connsiteY7" fmla="*/ 210475 h 445342"/>
                <a:gd name="connsiteX8" fmla="*/ 28066 w 445342"/>
                <a:gd name="connsiteY8" fmla="*/ 210475 h 445342"/>
                <a:gd name="connsiteX9" fmla="*/ 0 w 445342"/>
                <a:gd name="connsiteY9" fmla="*/ 238541 h 445342"/>
                <a:gd name="connsiteX10" fmla="*/ 135638 w 445342"/>
                <a:gd name="connsiteY10" fmla="*/ 374179 h 445342"/>
                <a:gd name="connsiteX11" fmla="*/ 163704 w 445342"/>
                <a:gd name="connsiteY11" fmla="*/ 346114 h 445342"/>
                <a:gd name="connsiteX12" fmla="*/ 163706 w 445342"/>
                <a:gd name="connsiteY12" fmla="*/ 318051 h 445342"/>
                <a:gd name="connsiteX13" fmla="*/ 163704 w 445342"/>
                <a:gd name="connsiteY13" fmla="*/ 318048 h 445342"/>
                <a:gd name="connsiteX14" fmla="*/ 222170 w 445342"/>
                <a:gd name="connsiteY14" fmla="*/ 259589 h 445342"/>
                <a:gd name="connsiteX15" fmla="*/ 400366 w 445342"/>
                <a:gd name="connsiteY15" fmla="*/ 437785 h 445342"/>
                <a:gd name="connsiteX16" fmla="*/ 436848 w 445342"/>
                <a:gd name="connsiteY16" fmla="*/ 437789 h 445342"/>
                <a:gd name="connsiteX17" fmla="*/ 436852 w 445342"/>
                <a:gd name="connsiteY17" fmla="*/ 437785 h 445342"/>
                <a:gd name="connsiteX18" fmla="*/ 437785 w 445342"/>
                <a:gd name="connsiteY18" fmla="*/ 436852 h 445342"/>
                <a:gd name="connsiteX19" fmla="*/ 437789 w 445342"/>
                <a:gd name="connsiteY19" fmla="*/ 400370 h 445342"/>
                <a:gd name="connsiteX20" fmla="*/ 437785 w 445342"/>
                <a:gd name="connsiteY20" fmla="*/ 400366 h 445342"/>
                <a:gd name="connsiteX21" fmla="*/ 259582 w 445342"/>
                <a:gd name="connsiteY21" fmla="*/ 222170 h 445342"/>
                <a:gd name="connsiteX22" fmla="*/ 219828 w 445342"/>
                <a:gd name="connsiteY22" fmla="*/ 37419 h 445342"/>
                <a:gd name="connsiteX23" fmla="*/ 238541 w 445342"/>
                <a:gd name="connsiteY23" fmla="*/ 18706 h 445342"/>
                <a:gd name="connsiteX24" fmla="*/ 355467 w 445342"/>
                <a:gd name="connsiteY24" fmla="*/ 135638 h 445342"/>
                <a:gd name="connsiteX25" fmla="*/ 336761 w 445342"/>
                <a:gd name="connsiteY25" fmla="*/ 154344 h 445342"/>
                <a:gd name="connsiteX26" fmla="*/ 327406 w 445342"/>
                <a:gd name="connsiteY26" fmla="*/ 154350 h 445342"/>
                <a:gd name="connsiteX27" fmla="*/ 327401 w 445342"/>
                <a:gd name="connsiteY27" fmla="*/ 154344 h 445342"/>
                <a:gd name="connsiteX28" fmla="*/ 318048 w 445342"/>
                <a:gd name="connsiteY28" fmla="*/ 144991 h 445342"/>
                <a:gd name="connsiteX29" fmla="*/ 318048 w 445342"/>
                <a:gd name="connsiteY29" fmla="*/ 144991 h 445342"/>
                <a:gd name="connsiteX30" fmla="*/ 224505 w 445342"/>
                <a:gd name="connsiteY30" fmla="*/ 51448 h 445342"/>
                <a:gd name="connsiteX31" fmla="*/ 224505 w 445342"/>
                <a:gd name="connsiteY31" fmla="*/ 51448 h 445342"/>
                <a:gd name="connsiteX32" fmla="*/ 219828 w 445342"/>
                <a:gd name="connsiteY32" fmla="*/ 46772 h 445342"/>
                <a:gd name="connsiteX33" fmla="*/ 219828 w 445342"/>
                <a:gd name="connsiteY33" fmla="*/ 37419 h 445342"/>
                <a:gd name="connsiteX34" fmla="*/ 154344 w 445342"/>
                <a:gd name="connsiteY34" fmla="*/ 336761 h 445342"/>
                <a:gd name="connsiteX35" fmla="*/ 135638 w 445342"/>
                <a:gd name="connsiteY35" fmla="*/ 355467 h 445342"/>
                <a:gd name="connsiteX36" fmla="*/ 18706 w 445342"/>
                <a:gd name="connsiteY36" fmla="*/ 238541 h 445342"/>
                <a:gd name="connsiteX37" fmla="*/ 37419 w 445342"/>
                <a:gd name="connsiteY37" fmla="*/ 219828 h 445342"/>
                <a:gd name="connsiteX38" fmla="*/ 46772 w 445342"/>
                <a:gd name="connsiteY38" fmla="*/ 219828 h 445342"/>
                <a:gd name="connsiteX39" fmla="*/ 56125 w 445342"/>
                <a:gd name="connsiteY39" fmla="*/ 229181 h 445342"/>
                <a:gd name="connsiteX40" fmla="*/ 56125 w 445342"/>
                <a:gd name="connsiteY40" fmla="*/ 229181 h 445342"/>
                <a:gd name="connsiteX41" fmla="*/ 144998 w 445342"/>
                <a:gd name="connsiteY41" fmla="*/ 318048 h 445342"/>
                <a:gd name="connsiteX42" fmla="*/ 144998 w 445342"/>
                <a:gd name="connsiteY42" fmla="*/ 318048 h 445342"/>
                <a:gd name="connsiteX43" fmla="*/ 154351 w 445342"/>
                <a:gd name="connsiteY43" fmla="*/ 327421 h 445342"/>
                <a:gd name="connsiteX44" fmla="*/ 154351 w 445342"/>
                <a:gd name="connsiteY44" fmla="*/ 336761 h 445342"/>
                <a:gd name="connsiteX45" fmla="*/ 154344 w 445342"/>
                <a:gd name="connsiteY45" fmla="*/ 308695 h 445342"/>
                <a:gd name="connsiteX46" fmla="*/ 65484 w 445342"/>
                <a:gd name="connsiteY46" fmla="*/ 219828 h 445342"/>
                <a:gd name="connsiteX47" fmla="*/ 219828 w 445342"/>
                <a:gd name="connsiteY47" fmla="*/ 65484 h 445342"/>
                <a:gd name="connsiteX48" fmla="*/ 219828 w 445342"/>
                <a:gd name="connsiteY48" fmla="*/ 65484 h 445342"/>
                <a:gd name="connsiteX49" fmla="*/ 308695 w 445342"/>
                <a:gd name="connsiteY49" fmla="*/ 154344 h 445342"/>
                <a:gd name="connsiteX50" fmla="*/ 428432 w 445342"/>
                <a:gd name="connsiteY50" fmla="*/ 409726 h 445342"/>
                <a:gd name="connsiteX51" fmla="*/ 428438 w 445342"/>
                <a:gd name="connsiteY51" fmla="*/ 427499 h 445342"/>
                <a:gd name="connsiteX52" fmla="*/ 428432 w 445342"/>
                <a:gd name="connsiteY52" fmla="*/ 427506 h 445342"/>
                <a:gd name="connsiteX53" fmla="*/ 427506 w 445342"/>
                <a:gd name="connsiteY53" fmla="*/ 428432 h 445342"/>
                <a:gd name="connsiteX54" fmla="*/ 409732 w 445342"/>
                <a:gd name="connsiteY54" fmla="*/ 428432 h 445342"/>
                <a:gd name="connsiteX55" fmla="*/ 231510 w 445342"/>
                <a:gd name="connsiteY55" fmla="*/ 250229 h 445342"/>
                <a:gd name="connsiteX56" fmla="*/ 250229 w 445342"/>
                <a:gd name="connsiteY56" fmla="*/ 231510 h 445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445342" h="445342">
                  <a:moveTo>
                    <a:pt x="318048" y="163704"/>
                  </a:moveTo>
                  <a:cubicBezTo>
                    <a:pt x="325797" y="171454"/>
                    <a:pt x="338361" y="171455"/>
                    <a:pt x="346111" y="163706"/>
                  </a:cubicBezTo>
                  <a:cubicBezTo>
                    <a:pt x="346112" y="163705"/>
                    <a:pt x="346113" y="163704"/>
                    <a:pt x="346114" y="163704"/>
                  </a:cubicBezTo>
                  <a:lnTo>
                    <a:pt x="374179" y="135638"/>
                  </a:lnTo>
                  <a:lnTo>
                    <a:pt x="238541" y="0"/>
                  </a:lnTo>
                  <a:lnTo>
                    <a:pt x="210475" y="28066"/>
                  </a:lnTo>
                  <a:cubicBezTo>
                    <a:pt x="202729" y="35815"/>
                    <a:pt x="202729" y="48376"/>
                    <a:pt x="210475" y="56125"/>
                  </a:cubicBezTo>
                  <a:lnTo>
                    <a:pt x="56125" y="210475"/>
                  </a:lnTo>
                  <a:cubicBezTo>
                    <a:pt x="48376" y="202729"/>
                    <a:pt x="35815" y="202729"/>
                    <a:pt x="28066" y="210475"/>
                  </a:cubicBezTo>
                  <a:lnTo>
                    <a:pt x="0" y="238541"/>
                  </a:lnTo>
                  <a:lnTo>
                    <a:pt x="135638" y="374179"/>
                  </a:lnTo>
                  <a:lnTo>
                    <a:pt x="163704" y="346114"/>
                  </a:lnTo>
                  <a:cubicBezTo>
                    <a:pt x="171454" y="338365"/>
                    <a:pt x="171455" y="325800"/>
                    <a:pt x="163706" y="318051"/>
                  </a:cubicBezTo>
                  <a:cubicBezTo>
                    <a:pt x="163705" y="318049"/>
                    <a:pt x="163704" y="318049"/>
                    <a:pt x="163704" y="318048"/>
                  </a:cubicBezTo>
                  <a:lnTo>
                    <a:pt x="222170" y="259589"/>
                  </a:lnTo>
                  <a:lnTo>
                    <a:pt x="400366" y="437785"/>
                  </a:lnTo>
                  <a:cubicBezTo>
                    <a:pt x="410440" y="447860"/>
                    <a:pt x="426773" y="447862"/>
                    <a:pt x="436848" y="437789"/>
                  </a:cubicBezTo>
                  <a:cubicBezTo>
                    <a:pt x="436850" y="437787"/>
                    <a:pt x="436851" y="437786"/>
                    <a:pt x="436852" y="437785"/>
                  </a:cubicBezTo>
                  <a:lnTo>
                    <a:pt x="437785" y="436852"/>
                  </a:lnTo>
                  <a:cubicBezTo>
                    <a:pt x="447860" y="426779"/>
                    <a:pt x="447862" y="410446"/>
                    <a:pt x="437789" y="400370"/>
                  </a:cubicBezTo>
                  <a:cubicBezTo>
                    <a:pt x="437787" y="400369"/>
                    <a:pt x="437786" y="400368"/>
                    <a:pt x="437785" y="400366"/>
                  </a:cubicBezTo>
                  <a:lnTo>
                    <a:pt x="259582" y="222170"/>
                  </a:lnTo>
                  <a:close/>
                  <a:moveTo>
                    <a:pt x="219828" y="37419"/>
                  </a:moveTo>
                  <a:lnTo>
                    <a:pt x="238541" y="18706"/>
                  </a:lnTo>
                  <a:lnTo>
                    <a:pt x="355467" y="135638"/>
                  </a:lnTo>
                  <a:lnTo>
                    <a:pt x="336761" y="154344"/>
                  </a:lnTo>
                  <a:cubicBezTo>
                    <a:pt x="334179" y="156929"/>
                    <a:pt x="329991" y="156931"/>
                    <a:pt x="327406" y="154350"/>
                  </a:cubicBezTo>
                  <a:cubicBezTo>
                    <a:pt x="327404" y="154348"/>
                    <a:pt x="327403" y="154346"/>
                    <a:pt x="327401" y="154344"/>
                  </a:cubicBezTo>
                  <a:lnTo>
                    <a:pt x="318048" y="144991"/>
                  </a:lnTo>
                  <a:lnTo>
                    <a:pt x="318048" y="144991"/>
                  </a:lnTo>
                  <a:lnTo>
                    <a:pt x="224505" y="51448"/>
                  </a:lnTo>
                  <a:lnTo>
                    <a:pt x="224505" y="51448"/>
                  </a:lnTo>
                  <a:lnTo>
                    <a:pt x="219828" y="46772"/>
                  </a:lnTo>
                  <a:cubicBezTo>
                    <a:pt x="217246" y="44189"/>
                    <a:pt x="217246" y="40002"/>
                    <a:pt x="219828" y="37419"/>
                  </a:cubicBezTo>
                  <a:close/>
                  <a:moveTo>
                    <a:pt x="154344" y="336761"/>
                  </a:moveTo>
                  <a:lnTo>
                    <a:pt x="135638" y="355467"/>
                  </a:lnTo>
                  <a:lnTo>
                    <a:pt x="18706" y="238541"/>
                  </a:lnTo>
                  <a:lnTo>
                    <a:pt x="37419" y="219828"/>
                  </a:lnTo>
                  <a:cubicBezTo>
                    <a:pt x="40002" y="217246"/>
                    <a:pt x="44189" y="217246"/>
                    <a:pt x="46772" y="219828"/>
                  </a:cubicBezTo>
                  <a:lnTo>
                    <a:pt x="56125" y="229181"/>
                  </a:lnTo>
                  <a:lnTo>
                    <a:pt x="56125" y="229181"/>
                  </a:lnTo>
                  <a:lnTo>
                    <a:pt x="144998" y="318048"/>
                  </a:lnTo>
                  <a:lnTo>
                    <a:pt x="144998" y="318048"/>
                  </a:lnTo>
                  <a:lnTo>
                    <a:pt x="154351" y="327421"/>
                  </a:lnTo>
                  <a:cubicBezTo>
                    <a:pt x="156924" y="330003"/>
                    <a:pt x="156924" y="334179"/>
                    <a:pt x="154351" y="336761"/>
                  </a:cubicBezTo>
                  <a:close/>
                  <a:moveTo>
                    <a:pt x="154344" y="308695"/>
                  </a:moveTo>
                  <a:lnTo>
                    <a:pt x="65484" y="219828"/>
                  </a:lnTo>
                  <a:lnTo>
                    <a:pt x="219828" y="65484"/>
                  </a:lnTo>
                  <a:lnTo>
                    <a:pt x="219828" y="65484"/>
                  </a:lnTo>
                  <a:lnTo>
                    <a:pt x="308695" y="154344"/>
                  </a:lnTo>
                  <a:close/>
                  <a:moveTo>
                    <a:pt x="428432" y="409726"/>
                  </a:moveTo>
                  <a:cubicBezTo>
                    <a:pt x="433342" y="414632"/>
                    <a:pt x="433344" y="422589"/>
                    <a:pt x="428438" y="427499"/>
                  </a:cubicBezTo>
                  <a:cubicBezTo>
                    <a:pt x="428436" y="427501"/>
                    <a:pt x="428434" y="427504"/>
                    <a:pt x="428432" y="427506"/>
                  </a:cubicBezTo>
                  <a:lnTo>
                    <a:pt x="427506" y="428432"/>
                  </a:lnTo>
                  <a:cubicBezTo>
                    <a:pt x="422598" y="433340"/>
                    <a:pt x="414640" y="433340"/>
                    <a:pt x="409732" y="428432"/>
                  </a:cubicBezTo>
                  <a:lnTo>
                    <a:pt x="231510" y="250229"/>
                  </a:lnTo>
                  <a:lnTo>
                    <a:pt x="250229" y="231510"/>
                  </a:lnTo>
                  <a:close/>
                </a:path>
              </a:pathLst>
            </a:custGeom>
            <a:solidFill>
              <a:srgbClr val="344E5E"/>
            </a:solidFill>
            <a:ln w="6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/>
            </a:p>
          </p:txBody>
        </p: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D755C627-74A7-CCE3-BA8A-5FEE69AFEE1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-1406214" y="3136067"/>
              <a:ext cx="256571" cy="346437"/>
              <a:chOff x="-1285128" y="2062587"/>
              <a:chExt cx="199196" cy="268967"/>
            </a:xfrm>
          </p:grpSpPr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BACC92A4-A6F1-3C8D-2B1A-CA63325E0B34}"/>
                  </a:ext>
                </a:extLst>
              </p:cNvPr>
              <p:cNvSpPr/>
              <p:nvPr/>
            </p:nvSpPr>
            <p:spPr>
              <a:xfrm>
                <a:off x="-1285128" y="2062587"/>
                <a:ext cx="199196" cy="268967"/>
              </a:xfrm>
              <a:custGeom>
                <a:avLst/>
                <a:gdLst>
                  <a:gd name="connsiteX0" fmla="*/ 159991 w 199196"/>
                  <a:gd name="connsiteY0" fmla="*/ 233001 h 268967"/>
                  <a:gd name="connsiteX1" fmla="*/ 199196 w 199196"/>
                  <a:gd name="connsiteY1" fmla="*/ 239125 h 268967"/>
                  <a:gd name="connsiteX2" fmla="*/ 155829 w 199196"/>
                  <a:gd name="connsiteY2" fmla="*/ 157353 h 268967"/>
                  <a:gd name="connsiteX3" fmla="*/ 162830 w 199196"/>
                  <a:gd name="connsiteY3" fmla="*/ 152591 h 268967"/>
                  <a:gd name="connsiteX4" fmla="*/ 169574 w 199196"/>
                  <a:gd name="connsiteY4" fmla="*/ 137246 h 268967"/>
                  <a:gd name="connsiteX5" fmla="*/ 181546 w 199196"/>
                  <a:gd name="connsiteY5" fmla="*/ 125273 h 268967"/>
                  <a:gd name="connsiteX6" fmla="*/ 181546 w 199196"/>
                  <a:gd name="connsiteY6" fmla="*/ 106547 h 268967"/>
                  <a:gd name="connsiteX7" fmla="*/ 188909 w 199196"/>
                  <a:gd name="connsiteY7" fmla="*/ 89402 h 268967"/>
                  <a:gd name="connsiteX8" fmla="*/ 182775 w 199196"/>
                  <a:gd name="connsiteY8" fmla="*/ 73752 h 268967"/>
                  <a:gd name="connsiteX9" fmla="*/ 182775 w 199196"/>
                  <a:gd name="connsiteY9" fmla="*/ 56864 h 268967"/>
                  <a:gd name="connsiteX10" fmla="*/ 169574 w 199196"/>
                  <a:gd name="connsiteY10" fmla="*/ 43663 h 268967"/>
                  <a:gd name="connsiteX11" fmla="*/ 162830 w 199196"/>
                  <a:gd name="connsiteY11" fmla="*/ 26165 h 268967"/>
                  <a:gd name="connsiteX12" fmla="*/ 147485 w 199196"/>
                  <a:gd name="connsiteY12" fmla="*/ 19412 h 268967"/>
                  <a:gd name="connsiteX13" fmla="*/ 135512 w 199196"/>
                  <a:gd name="connsiteY13" fmla="*/ 7439 h 268967"/>
                  <a:gd name="connsiteX14" fmla="*/ 126321 w 199196"/>
                  <a:gd name="connsiteY14" fmla="*/ 5487 h 268967"/>
                  <a:gd name="connsiteX15" fmla="*/ 116796 w 199196"/>
                  <a:gd name="connsiteY15" fmla="*/ 7439 h 268967"/>
                  <a:gd name="connsiteX16" fmla="*/ 99603 w 199196"/>
                  <a:gd name="connsiteY16" fmla="*/ 0 h 268967"/>
                  <a:gd name="connsiteX17" fmla="*/ 83953 w 199196"/>
                  <a:gd name="connsiteY17" fmla="*/ 6144 h 268967"/>
                  <a:gd name="connsiteX18" fmla="*/ 75629 w 199196"/>
                  <a:gd name="connsiteY18" fmla="*/ 4525 h 268967"/>
                  <a:gd name="connsiteX19" fmla="*/ 67056 w 199196"/>
                  <a:gd name="connsiteY19" fmla="*/ 6144 h 268967"/>
                  <a:gd name="connsiteX20" fmla="*/ 53854 w 199196"/>
                  <a:gd name="connsiteY20" fmla="*/ 19336 h 268967"/>
                  <a:gd name="connsiteX21" fmla="*/ 52654 w 199196"/>
                  <a:gd name="connsiteY21" fmla="*/ 19336 h 268967"/>
                  <a:gd name="connsiteX22" fmla="*/ 36366 w 199196"/>
                  <a:gd name="connsiteY22" fmla="*/ 26118 h 268967"/>
                  <a:gd name="connsiteX23" fmla="*/ 29613 w 199196"/>
                  <a:gd name="connsiteY23" fmla="*/ 41472 h 268967"/>
                  <a:gd name="connsiteX24" fmla="*/ 17640 w 199196"/>
                  <a:gd name="connsiteY24" fmla="*/ 53445 h 268967"/>
                  <a:gd name="connsiteX25" fmla="*/ 17640 w 199196"/>
                  <a:gd name="connsiteY25" fmla="*/ 72171 h 268967"/>
                  <a:gd name="connsiteX26" fmla="*/ 16412 w 199196"/>
                  <a:gd name="connsiteY26" fmla="*/ 105013 h 268967"/>
                  <a:gd name="connsiteX27" fmla="*/ 16412 w 199196"/>
                  <a:gd name="connsiteY27" fmla="*/ 121901 h 268967"/>
                  <a:gd name="connsiteX28" fmla="*/ 29613 w 199196"/>
                  <a:gd name="connsiteY28" fmla="*/ 135093 h 268967"/>
                  <a:gd name="connsiteX29" fmla="*/ 43377 w 199196"/>
                  <a:gd name="connsiteY29" fmla="*/ 157363 h 268967"/>
                  <a:gd name="connsiteX30" fmla="*/ 0 w 199196"/>
                  <a:gd name="connsiteY30" fmla="*/ 239154 h 268967"/>
                  <a:gd name="connsiteX31" fmla="*/ 39195 w 199196"/>
                  <a:gd name="connsiteY31" fmla="*/ 233029 h 268967"/>
                  <a:gd name="connsiteX32" fmla="*/ 56055 w 199196"/>
                  <a:gd name="connsiteY32" fmla="*/ 268967 h 268967"/>
                  <a:gd name="connsiteX33" fmla="*/ 99584 w 199196"/>
                  <a:gd name="connsiteY33" fmla="*/ 187052 h 268967"/>
                  <a:gd name="connsiteX34" fmla="*/ 143113 w 199196"/>
                  <a:gd name="connsiteY34" fmla="*/ 268967 h 268967"/>
                  <a:gd name="connsiteX35" fmla="*/ 34671 w 199196"/>
                  <a:gd name="connsiteY35" fmla="*/ 214427 h 268967"/>
                  <a:gd name="connsiteX36" fmla="*/ 59036 w 199196"/>
                  <a:gd name="connsiteY36" fmla="*/ 168488 h 268967"/>
                  <a:gd name="connsiteX37" fmla="*/ 63694 w 199196"/>
                  <a:gd name="connsiteY37" fmla="*/ 171288 h 268967"/>
                  <a:gd name="connsiteX38" fmla="*/ 72895 w 199196"/>
                  <a:gd name="connsiteY38" fmla="*/ 173250 h 268967"/>
                  <a:gd name="connsiteX39" fmla="*/ 82420 w 199196"/>
                  <a:gd name="connsiteY39" fmla="*/ 171288 h 268967"/>
                  <a:gd name="connsiteX40" fmla="*/ 85144 w 199196"/>
                  <a:gd name="connsiteY40" fmla="*/ 173670 h 268967"/>
                  <a:gd name="connsiteX41" fmla="*/ 57140 w 199196"/>
                  <a:gd name="connsiteY41" fmla="*/ 226362 h 268967"/>
                  <a:gd name="connsiteX42" fmla="*/ 50397 w 199196"/>
                  <a:gd name="connsiteY42" fmla="*/ 211979 h 268967"/>
                  <a:gd name="connsiteX43" fmla="*/ 162306 w 199196"/>
                  <a:gd name="connsiteY43" fmla="*/ 119606 h 268967"/>
                  <a:gd name="connsiteX44" fmla="*/ 151200 w 199196"/>
                  <a:gd name="connsiteY44" fmla="*/ 124178 h 268967"/>
                  <a:gd name="connsiteX45" fmla="*/ 150562 w 199196"/>
                  <a:gd name="connsiteY45" fmla="*/ 136208 h 268967"/>
                  <a:gd name="connsiteX46" fmla="*/ 149352 w 199196"/>
                  <a:gd name="connsiteY46" fmla="*/ 139141 h 268967"/>
                  <a:gd name="connsiteX47" fmla="*/ 146495 w 199196"/>
                  <a:gd name="connsiteY47" fmla="*/ 140342 h 268967"/>
                  <a:gd name="connsiteX48" fmla="*/ 132540 w 199196"/>
                  <a:gd name="connsiteY48" fmla="*/ 139684 h 268967"/>
                  <a:gd name="connsiteX49" fmla="*/ 127416 w 199196"/>
                  <a:gd name="connsiteY49" fmla="*/ 152781 h 268967"/>
                  <a:gd name="connsiteX50" fmla="*/ 125311 w 199196"/>
                  <a:gd name="connsiteY50" fmla="*/ 154762 h 268967"/>
                  <a:gd name="connsiteX51" fmla="*/ 123539 w 199196"/>
                  <a:gd name="connsiteY51" fmla="*/ 155124 h 268967"/>
                  <a:gd name="connsiteX52" fmla="*/ 122472 w 199196"/>
                  <a:gd name="connsiteY52" fmla="*/ 154953 h 268967"/>
                  <a:gd name="connsiteX53" fmla="*/ 111719 w 199196"/>
                  <a:gd name="connsiteY53" fmla="*/ 150495 h 268967"/>
                  <a:gd name="connsiteX54" fmla="*/ 102860 w 199196"/>
                  <a:gd name="connsiteY54" fmla="*/ 158115 h 268967"/>
                  <a:gd name="connsiteX55" fmla="*/ 99603 w 199196"/>
                  <a:gd name="connsiteY55" fmla="*/ 159668 h 268967"/>
                  <a:gd name="connsiteX56" fmla="*/ 96345 w 199196"/>
                  <a:gd name="connsiteY56" fmla="*/ 158353 h 268967"/>
                  <a:gd name="connsiteX57" fmla="*/ 87316 w 199196"/>
                  <a:gd name="connsiteY57" fmla="*/ 148590 h 268967"/>
                  <a:gd name="connsiteX58" fmla="*/ 75067 w 199196"/>
                  <a:gd name="connsiteY58" fmla="*/ 153753 h 268967"/>
                  <a:gd name="connsiteX59" fmla="*/ 72933 w 199196"/>
                  <a:gd name="connsiteY59" fmla="*/ 154219 h 268967"/>
                  <a:gd name="connsiteX60" fmla="*/ 71552 w 199196"/>
                  <a:gd name="connsiteY60" fmla="*/ 153943 h 268967"/>
                  <a:gd name="connsiteX61" fmla="*/ 69380 w 199196"/>
                  <a:gd name="connsiteY61" fmla="*/ 152086 h 268967"/>
                  <a:gd name="connsiteX62" fmla="*/ 64808 w 199196"/>
                  <a:gd name="connsiteY62" fmla="*/ 140980 h 268967"/>
                  <a:gd name="connsiteX63" fmla="*/ 52826 w 199196"/>
                  <a:gd name="connsiteY63" fmla="*/ 140322 h 268967"/>
                  <a:gd name="connsiteX64" fmla="*/ 49892 w 199196"/>
                  <a:gd name="connsiteY64" fmla="*/ 139113 h 268967"/>
                  <a:gd name="connsiteX65" fmla="*/ 48701 w 199196"/>
                  <a:gd name="connsiteY65" fmla="*/ 135998 h 268967"/>
                  <a:gd name="connsiteX66" fmla="*/ 49359 w 199196"/>
                  <a:gd name="connsiteY66" fmla="*/ 122044 h 268967"/>
                  <a:gd name="connsiteX67" fmla="*/ 36214 w 199196"/>
                  <a:gd name="connsiteY67" fmla="*/ 117158 h 268967"/>
                  <a:gd name="connsiteX68" fmla="*/ 34233 w 199196"/>
                  <a:gd name="connsiteY68" fmla="*/ 115053 h 268967"/>
                  <a:gd name="connsiteX69" fmla="*/ 34052 w 199196"/>
                  <a:gd name="connsiteY69" fmla="*/ 112195 h 268967"/>
                  <a:gd name="connsiteX70" fmla="*/ 38672 w 199196"/>
                  <a:gd name="connsiteY70" fmla="*/ 100946 h 268967"/>
                  <a:gd name="connsiteX71" fmla="*/ 30432 w 199196"/>
                  <a:gd name="connsiteY71" fmla="*/ 92021 h 268967"/>
                  <a:gd name="connsiteX72" fmla="*/ 29347 w 199196"/>
                  <a:gd name="connsiteY72" fmla="*/ 89278 h 268967"/>
                  <a:gd name="connsiteX73" fmla="*/ 30661 w 199196"/>
                  <a:gd name="connsiteY73" fmla="*/ 86020 h 268967"/>
                  <a:gd name="connsiteX74" fmla="*/ 40376 w 199196"/>
                  <a:gd name="connsiteY74" fmla="*/ 76953 h 268967"/>
                  <a:gd name="connsiteX75" fmla="*/ 35214 w 199196"/>
                  <a:gd name="connsiteY75" fmla="*/ 64770 h 268967"/>
                  <a:gd name="connsiteX76" fmla="*/ 35033 w 199196"/>
                  <a:gd name="connsiteY76" fmla="*/ 61246 h 268967"/>
                  <a:gd name="connsiteX77" fmla="*/ 36881 w 199196"/>
                  <a:gd name="connsiteY77" fmla="*/ 59074 h 268967"/>
                  <a:gd name="connsiteX78" fmla="*/ 47987 w 199196"/>
                  <a:gd name="connsiteY78" fmla="*/ 54502 h 268967"/>
                  <a:gd name="connsiteX79" fmla="*/ 48654 w 199196"/>
                  <a:gd name="connsiteY79" fmla="*/ 42520 h 268967"/>
                  <a:gd name="connsiteX80" fmla="*/ 49854 w 199196"/>
                  <a:gd name="connsiteY80" fmla="*/ 39586 h 268967"/>
                  <a:gd name="connsiteX81" fmla="*/ 52711 w 199196"/>
                  <a:gd name="connsiteY81" fmla="*/ 38376 h 268967"/>
                  <a:gd name="connsiteX82" fmla="*/ 66665 w 199196"/>
                  <a:gd name="connsiteY82" fmla="*/ 39043 h 268967"/>
                  <a:gd name="connsiteX83" fmla="*/ 71790 w 199196"/>
                  <a:gd name="connsiteY83" fmla="*/ 25946 h 268967"/>
                  <a:gd name="connsiteX84" fmla="*/ 73895 w 199196"/>
                  <a:gd name="connsiteY84" fmla="*/ 23956 h 268967"/>
                  <a:gd name="connsiteX85" fmla="*/ 75667 w 199196"/>
                  <a:gd name="connsiteY85" fmla="*/ 23594 h 268967"/>
                  <a:gd name="connsiteX86" fmla="*/ 76733 w 199196"/>
                  <a:gd name="connsiteY86" fmla="*/ 23775 h 268967"/>
                  <a:gd name="connsiteX87" fmla="*/ 87525 w 199196"/>
                  <a:gd name="connsiteY87" fmla="*/ 28223 h 268967"/>
                  <a:gd name="connsiteX88" fmla="*/ 96393 w 199196"/>
                  <a:gd name="connsiteY88" fmla="*/ 20603 h 268967"/>
                  <a:gd name="connsiteX89" fmla="*/ 99603 w 199196"/>
                  <a:gd name="connsiteY89" fmla="*/ 19050 h 268967"/>
                  <a:gd name="connsiteX90" fmla="*/ 102860 w 199196"/>
                  <a:gd name="connsiteY90" fmla="*/ 20365 h 268967"/>
                  <a:gd name="connsiteX91" fmla="*/ 111928 w 199196"/>
                  <a:gd name="connsiteY91" fmla="*/ 30080 h 268967"/>
                  <a:gd name="connsiteX92" fmla="*/ 124187 w 199196"/>
                  <a:gd name="connsiteY92" fmla="*/ 24927 h 268967"/>
                  <a:gd name="connsiteX93" fmla="*/ 126321 w 199196"/>
                  <a:gd name="connsiteY93" fmla="*/ 24460 h 268967"/>
                  <a:gd name="connsiteX94" fmla="*/ 127692 w 199196"/>
                  <a:gd name="connsiteY94" fmla="*/ 24737 h 268967"/>
                  <a:gd name="connsiteX95" fmla="*/ 129864 w 199196"/>
                  <a:gd name="connsiteY95" fmla="*/ 26642 h 268967"/>
                  <a:gd name="connsiteX96" fmla="*/ 134436 w 199196"/>
                  <a:gd name="connsiteY96" fmla="*/ 37738 h 268967"/>
                  <a:gd name="connsiteX97" fmla="*/ 146428 w 199196"/>
                  <a:gd name="connsiteY97" fmla="*/ 38405 h 268967"/>
                  <a:gd name="connsiteX98" fmla="*/ 149352 w 199196"/>
                  <a:gd name="connsiteY98" fmla="*/ 39605 h 268967"/>
                  <a:gd name="connsiteX99" fmla="*/ 150552 w 199196"/>
                  <a:gd name="connsiteY99" fmla="*/ 42729 h 268967"/>
                  <a:gd name="connsiteX100" fmla="*/ 149885 w 199196"/>
                  <a:gd name="connsiteY100" fmla="*/ 56683 h 268967"/>
                  <a:gd name="connsiteX101" fmla="*/ 162992 w 199196"/>
                  <a:gd name="connsiteY101" fmla="*/ 61513 h 268967"/>
                  <a:gd name="connsiteX102" fmla="*/ 164973 w 199196"/>
                  <a:gd name="connsiteY102" fmla="*/ 63618 h 268967"/>
                  <a:gd name="connsiteX103" fmla="*/ 165164 w 199196"/>
                  <a:gd name="connsiteY103" fmla="*/ 66475 h 268967"/>
                  <a:gd name="connsiteX104" fmla="*/ 160715 w 199196"/>
                  <a:gd name="connsiteY104" fmla="*/ 77267 h 268967"/>
                  <a:gd name="connsiteX105" fmla="*/ 168335 w 199196"/>
                  <a:gd name="connsiteY105" fmla="*/ 86125 h 268967"/>
                  <a:gd name="connsiteX106" fmla="*/ 169888 w 199196"/>
                  <a:gd name="connsiteY106" fmla="*/ 89383 h 268967"/>
                  <a:gd name="connsiteX107" fmla="*/ 168573 w 199196"/>
                  <a:gd name="connsiteY107" fmla="*/ 92650 h 268967"/>
                  <a:gd name="connsiteX108" fmla="*/ 158867 w 199196"/>
                  <a:gd name="connsiteY108" fmla="*/ 101718 h 268967"/>
                  <a:gd name="connsiteX109" fmla="*/ 164021 w 199196"/>
                  <a:gd name="connsiteY109" fmla="*/ 113967 h 268967"/>
                  <a:gd name="connsiteX110" fmla="*/ 164201 w 199196"/>
                  <a:gd name="connsiteY110" fmla="*/ 117491 h 268967"/>
                  <a:gd name="connsiteX111" fmla="*/ 162325 w 199196"/>
                  <a:gd name="connsiteY111" fmla="*/ 119606 h 268967"/>
                  <a:gd name="connsiteX112" fmla="*/ 164516 w 199196"/>
                  <a:gd name="connsiteY112" fmla="*/ 214427 h 268967"/>
                  <a:gd name="connsiteX113" fmla="*/ 148800 w 199196"/>
                  <a:gd name="connsiteY113" fmla="*/ 211979 h 268967"/>
                  <a:gd name="connsiteX114" fmla="*/ 142056 w 199196"/>
                  <a:gd name="connsiteY114" fmla="*/ 226362 h 268967"/>
                  <a:gd name="connsiteX115" fmla="*/ 113986 w 199196"/>
                  <a:gd name="connsiteY115" fmla="*/ 173479 h 268967"/>
                  <a:gd name="connsiteX116" fmla="*/ 115281 w 199196"/>
                  <a:gd name="connsiteY116" fmla="*/ 172526 h 268967"/>
                  <a:gd name="connsiteX117" fmla="*/ 123606 w 199196"/>
                  <a:gd name="connsiteY117" fmla="*/ 174136 h 268967"/>
                  <a:gd name="connsiteX118" fmla="*/ 132178 w 199196"/>
                  <a:gd name="connsiteY118" fmla="*/ 172526 h 268967"/>
                  <a:gd name="connsiteX119" fmla="*/ 139798 w 199196"/>
                  <a:gd name="connsiteY119" fmla="*/ 167688 h 2689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</a:cxnLst>
                <a:rect l="l" t="t" r="r" b="b"/>
                <a:pathLst>
                  <a:path w="199196" h="268967">
                    <a:moveTo>
                      <a:pt x="159991" y="233001"/>
                    </a:moveTo>
                    <a:lnTo>
                      <a:pt x="199196" y="239125"/>
                    </a:lnTo>
                    <a:lnTo>
                      <a:pt x="155829" y="157353"/>
                    </a:lnTo>
                    <a:cubicBezTo>
                      <a:pt x="158436" y="156211"/>
                      <a:pt x="160810" y="154597"/>
                      <a:pt x="162830" y="152591"/>
                    </a:cubicBezTo>
                    <a:cubicBezTo>
                      <a:pt x="166900" y="148486"/>
                      <a:pt x="169303" y="143019"/>
                      <a:pt x="169574" y="137246"/>
                    </a:cubicBezTo>
                    <a:cubicBezTo>
                      <a:pt x="174950" y="134934"/>
                      <a:pt x="179235" y="130649"/>
                      <a:pt x="181546" y="125273"/>
                    </a:cubicBezTo>
                    <a:cubicBezTo>
                      <a:pt x="184156" y="119304"/>
                      <a:pt x="184156" y="112516"/>
                      <a:pt x="181546" y="106547"/>
                    </a:cubicBezTo>
                    <a:cubicBezTo>
                      <a:pt x="186272" y="102100"/>
                      <a:pt x="188938" y="95890"/>
                      <a:pt x="188909" y="89402"/>
                    </a:cubicBezTo>
                    <a:cubicBezTo>
                      <a:pt x="188844" y="83612"/>
                      <a:pt x="186662" y="78045"/>
                      <a:pt x="182775" y="73752"/>
                    </a:cubicBezTo>
                    <a:cubicBezTo>
                      <a:pt x="184931" y="68330"/>
                      <a:pt x="184931" y="62287"/>
                      <a:pt x="182775" y="56864"/>
                    </a:cubicBezTo>
                    <a:cubicBezTo>
                      <a:pt x="180504" y="50753"/>
                      <a:pt x="175685" y="45934"/>
                      <a:pt x="169574" y="43663"/>
                    </a:cubicBezTo>
                    <a:cubicBezTo>
                      <a:pt x="169960" y="37130"/>
                      <a:pt x="167501" y="30749"/>
                      <a:pt x="162830" y="26165"/>
                    </a:cubicBezTo>
                    <a:cubicBezTo>
                      <a:pt x="158725" y="22096"/>
                      <a:pt x="153258" y="19691"/>
                      <a:pt x="147485" y="19412"/>
                    </a:cubicBezTo>
                    <a:cubicBezTo>
                      <a:pt x="145174" y="14035"/>
                      <a:pt x="140889" y="9750"/>
                      <a:pt x="135512" y="7439"/>
                    </a:cubicBezTo>
                    <a:cubicBezTo>
                      <a:pt x="132620" y="6147"/>
                      <a:pt x="129488" y="5482"/>
                      <a:pt x="126321" y="5487"/>
                    </a:cubicBezTo>
                    <a:cubicBezTo>
                      <a:pt x="123048" y="5502"/>
                      <a:pt x="119810" y="6165"/>
                      <a:pt x="116796" y="7439"/>
                    </a:cubicBezTo>
                    <a:cubicBezTo>
                      <a:pt x="112352" y="2672"/>
                      <a:pt x="106120" y="-25"/>
                      <a:pt x="99603" y="0"/>
                    </a:cubicBezTo>
                    <a:cubicBezTo>
                      <a:pt x="93812" y="69"/>
                      <a:pt x="88245" y="2255"/>
                      <a:pt x="83953" y="6144"/>
                    </a:cubicBezTo>
                    <a:cubicBezTo>
                      <a:pt x="81310" y="5067"/>
                      <a:pt x="78482" y="4517"/>
                      <a:pt x="75629" y="4525"/>
                    </a:cubicBezTo>
                    <a:cubicBezTo>
                      <a:pt x="72695" y="4527"/>
                      <a:pt x="69788" y="5076"/>
                      <a:pt x="67056" y="6144"/>
                    </a:cubicBezTo>
                    <a:cubicBezTo>
                      <a:pt x="60946" y="8411"/>
                      <a:pt x="56125" y="13227"/>
                      <a:pt x="53854" y="19336"/>
                    </a:cubicBezTo>
                    <a:cubicBezTo>
                      <a:pt x="53454" y="19336"/>
                      <a:pt x="53054" y="19336"/>
                      <a:pt x="52654" y="19336"/>
                    </a:cubicBezTo>
                    <a:cubicBezTo>
                      <a:pt x="46530" y="19293"/>
                      <a:pt x="40651" y="21741"/>
                      <a:pt x="36366" y="26118"/>
                    </a:cubicBezTo>
                    <a:cubicBezTo>
                      <a:pt x="32295" y="30226"/>
                      <a:pt x="29889" y="35695"/>
                      <a:pt x="29613" y="41472"/>
                    </a:cubicBezTo>
                    <a:cubicBezTo>
                      <a:pt x="24234" y="43778"/>
                      <a:pt x="19946" y="48065"/>
                      <a:pt x="17640" y="53445"/>
                    </a:cubicBezTo>
                    <a:cubicBezTo>
                      <a:pt x="15030" y="59414"/>
                      <a:pt x="15030" y="66202"/>
                      <a:pt x="17640" y="72171"/>
                    </a:cubicBezTo>
                    <a:cubicBezTo>
                      <a:pt x="8325" y="80944"/>
                      <a:pt x="7777" y="95569"/>
                      <a:pt x="16412" y="105013"/>
                    </a:cubicBezTo>
                    <a:cubicBezTo>
                      <a:pt x="14268" y="110439"/>
                      <a:pt x="14268" y="116476"/>
                      <a:pt x="16412" y="121901"/>
                    </a:cubicBezTo>
                    <a:cubicBezTo>
                      <a:pt x="18685" y="128009"/>
                      <a:pt x="23504" y="132824"/>
                      <a:pt x="29613" y="135093"/>
                    </a:cubicBezTo>
                    <a:cubicBezTo>
                      <a:pt x="29124" y="144656"/>
                      <a:pt x="34604" y="153524"/>
                      <a:pt x="43377" y="157363"/>
                    </a:cubicBezTo>
                    <a:lnTo>
                      <a:pt x="0" y="239154"/>
                    </a:lnTo>
                    <a:lnTo>
                      <a:pt x="39195" y="233029"/>
                    </a:lnTo>
                    <a:lnTo>
                      <a:pt x="56055" y="268967"/>
                    </a:lnTo>
                    <a:lnTo>
                      <a:pt x="99584" y="187052"/>
                    </a:lnTo>
                    <a:lnTo>
                      <a:pt x="143113" y="268967"/>
                    </a:lnTo>
                    <a:close/>
                    <a:moveTo>
                      <a:pt x="34671" y="214427"/>
                    </a:moveTo>
                    <a:lnTo>
                      <a:pt x="59036" y="168488"/>
                    </a:lnTo>
                    <a:cubicBezTo>
                      <a:pt x="60479" y="169592"/>
                      <a:pt x="62042" y="170531"/>
                      <a:pt x="63694" y="171288"/>
                    </a:cubicBezTo>
                    <a:cubicBezTo>
                      <a:pt x="66586" y="172589"/>
                      <a:pt x="69723" y="173258"/>
                      <a:pt x="72895" y="173250"/>
                    </a:cubicBezTo>
                    <a:cubicBezTo>
                      <a:pt x="76169" y="173238"/>
                      <a:pt x="79407" y="172571"/>
                      <a:pt x="82420" y="171288"/>
                    </a:cubicBezTo>
                    <a:cubicBezTo>
                      <a:pt x="83262" y="172154"/>
                      <a:pt x="84173" y="172950"/>
                      <a:pt x="85144" y="173670"/>
                    </a:cubicBezTo>
                    <a:lnTo>
                      <a:pt x="57140" y="226362"/>
                    </a:lnTo>
                    <a:lnTo>
                      <a:pt x="50397" y="211979"/>
                    </a:lnTo>
                    <a:close/>
                    <a:moveTo>
                      <a:pt x="162306" y="119606"/>
                    </a:moveTo>
                    <a:lnTo>
                      <a:pt x="151200" y="124178"/>
                    </a:lnTo>
                    <a:lnTo>
                      <a:pt x="150562" y="136208"/>
                    </a:lnTo>
                    <a:cubicBezTo>
                      <a:pt x="150542" y="137303"/>
                      <a:pt x="150110" y="138351"/>
                      <a:pt x="149352" y="139141"/>
                    </a:cubicBezTo>
                    <a:cubicBezTo>
                      <a:pt x="148634" y="139958"/>
                      <a:pt x="147580" y="140400"/>
                      <a:pt x="146495" y="140342"/>
                    </a:cubicBezTo>
                    <a:lnTo>
                      <a:pt x="132540" y="139684"/>
                    </a:lnTo>
                    <a:lnTo>
                      <a:pt x="127416" y="152781"/>
                    </a:lnTo>
                    <a:cubicBezTo>
                      <a:pt x="127051" y="153726"/>
                      <a:pt x="126277" y="154455"/>
                      <a:pt x="125311" y="154762"/>
                    </a:cubicBezTo>
                    <a:cubicBezTo>
                      <a:pt x="124749" y="154997"/>
                      <a:pt x="124148" y="155120"/>
                      <a:pt x="123539" y="155124"/>
                    </a:cubicBezTo>
                    <a:cubicBezTo>
                      <a:pt x="123175" y="155138"/>
                      <a:pt x="122813" y="155080"/>
                      <a:pt x="122472" y="154953"/>
                    </a:cubicBezTo>
                    <a:lnTo>
                      <a:pt x="111719" y="150495"/>
                    </a:lnTo>
                    <a:lnTo>
                      <a:pt x="102860" y="158115"/>
                    </a:lnTo>
                    <a:cubicBezTo>
                      <a:pt x="102020" y="159040"/>
                      <a:pt x="100851" y="159597"/>
                      <a:pt x="99603" y="159668"/>
                    </a:cubicBezTo>
                    <a:cubicBezTo>
                      <a:pt x="98381" y="159703"/>
                      <a:pt x="97201" y="159227"/>
                      <a:pt x="96345" y="158353"/>
                    </a:cubicBezTo>
                    <a:lnTo>
                      <a:pt x="87316" y="148590"/>
                    </a:lnTo>
                    <a:lnTo>
                      <a:pt x="75067" y="153753"/>
                    </a:lnTo>
                    <a:cubicBezTo>
                      <a:pt x="74393" y="154047"/>
                      <a:pt x="73668" y="154205"/>
                      <a:pt x="72933" y="154219"/>
                    </a:cubicBezTo>
                    <a:cubicBezTo>
                      <a:pt x="72459" y="154225"/>
                      <a:pt x="71988" y="154131"/>
                      <a:pt x="71552" y="153943"/>
                    </a:cubicBezTo>
                    <a:cubicBezTo>
                      <a:pt x="70629" y="153603"/>
                      <a:pt x="69859" y="152945"/>
                      <a:pt x="69380" y="152086"/>
                    </a:cubicBezTo>
                    <a:lnTo>
                      <a:pt x="64808" y="140980"/>
                    </a:lnTo>
                    <a:lnTo>
                      <a:pt x="52826" y="140322"/>
                    </a:lnTo>
                    <a:cubicBezTo>
                      <a:pt x="51731" y="140301"/>
                      <a:pt x="50683" y="139869"/>
                      <a:pt x="49892" y="139113"/>
                    </a:cubicBezTo>
                    <a:cubicBezTo>
                      <a:pt x="49015" y="138328"/>
                      <a:pt x="48571" y="137168"/>
                      <a:pt x="48701" y="135998"/>
                    </a:cubicBezTo>
                    <a:lnTo>
                      <a:pt x="49359" y="122044"/>
                    </a:lnTo>
                    <a:lnTo>
                      <a:pt x="36214" y="117158"/>
                    </a:lnTo>
                    <a:cubicBezTo>
                      <a:pt x="35273" y="116787"/>
                      <a:pt x="34546" y="116015"/>
                      <a:pt x="34233" y="115053"/>
                    </a:cubicBezTo>
                    <a:cubicBezTo>
                      <a:pt x="33831" y="114153"/>
                      <a:pt x="33766" y="113138"/>
                      <a:pt x="34052" y="112195"/>
                    </a:cubicBezTo>
                    <a:lnTo>
                      <a:pt x="38672" y="100946"/>
                    </a:lnTo>
                    <a:lnTo>
                      <a:pt x="30432" y="92021"/>
                    </a:lnTo>
                    <a:cubicBezTo>
                      <a:pt x="29748" y="91270"/>
                      <a:pt x="29362" y="90294"/>
                      <a:pt x="29347" y="89278"/>
                    </a:cubicBezTo>
                    <a:cubicBezTo>
                      <a:pt x="29308" y="88056"/>
                      <a:pt x="29786" y="86874"/>
                      <a:pt x="30661" y="86020"/>
                    </a:cubicBezTo>
                    <a:lnTo>
                      <a:pt x="40376" y="76953"/>
                    </a:lnTo>
                    <a:lnTo>
                      <a:pt x="35214" y="64770"/>
                    </a:lnTo>
                    <a:cubicBezTo>
                      <a:pt x="34691" y="63665"/>
                      <a:pt x="34625" y="62398"/>
                      <a:pt x="35033" y="61246"/>
                    </a:cubicBezTo>
                    <a:cubicBezTo>
                      <a:pt x="35373" y="60327"/>
                      <a:pt x="36028" y="59557"/>
                      <a:pt x="36881" y="59074"/>
                    </a:cubicBezTo>
                    <a:lnTo>
                      <a:pt x="47987" y="54502"/>
                    </a:lnTo>
                    <a:lnTo>
                      <a:pt x="48654" y="42520"/>
                    </a:lnTo>
                    <a:cubicBezTo>
                      <a:pt x="48666" y="41424"/>
                      <a:pt x="49096" y="40376"/>
                      <a:pt x="49854" y="39586"/>
                    </a:cubicBezTo>
                    <a:cubicBezTo>
                      <a:pt x="50571" y="38768"/>
                      <a:pt x="51624" y="38322"/>
                      <a:pt x="52711" y="38376"/>
                    </a:cubicBezTo>
                    <a:lnTo>
                      <a:pt x="66665" y="39043"/>
                    </a:lnTo>
                    <a:lnTo>
                      <a:pt x="71790" y="25946"/>
                    </a:lnTo>
                    <a:cubicBezTo>
                      <a:pt x="72158" y="25000"/>
                      <a:pt x="72930" y="24270"/>
                      <a:pt x="73895" y="23956"/>
                    </a:cubicBezTo>
                    <a:cubicBezTo>
                      <a:pt x="74458" y="23727"/>
                      <a:pt x="75059" y="23604"/>
                      <a:pt x="75667" y="23594"/>
                    </a:cubicBezTo>
                    <a:cubicBezTo>
                      <a:pt x="76030" y="23581"/>
                      <a:pt x="76393" y="23643"/>
                      <a:pt x="76733" y="23775"/>
                    </a:cubicBezTo>
                    <a:lnTo>
                      <a:pt x="87525" y="28223"/>
                    </a:lnTo>
                    <a:lnTo>
                      <a:pt x="96393" y="20603"/>
                    </a:lnTo>
                    <a:cubicBezTo>
                      <a:pt x="97222" y="19689"/>
                      <a:pt x="98372" y="19132"/>
                      <a:pt x="99603" y="19050"/>
                    </a:cubicBezTo>
                    <a:cubicBezTo>
                      <a:pt x="100825" y="19012"/>
                      <a:pt x="102007" y="19489"/>
                      <a:pt x="102860" y="20365"/>
                    </a:cubicBezTo>
                    <a:lnTo>
                      <a:pt x="111928" y="30080"/>
                    </a:lnTo>
                    <a:lnTo>
                      <a:pt x="124187" y="24927"/>
                    </a:lnTo>
                    <a:cubicBezTo>
                      <a:pt x="124860" y="24633"/>
                      <a:pt x="125585" y="24474"/>
                      <a:pt x="126321" y="24460"/>
                    </a:cubicBezTo>
                    <a:cubicBezTo>
                      <a:pt x="126792" y="24452"/>
                      <a:pt x="127261" y="24546"/>
                      <a:pt x="127692" y="24737"/>
                    </a:cubicBezTo>
                    <a:cubicBezTo>
                      <a:pt x="128625" y="25085"/>
                      <a:pt x="129397" y="25762"/>
                      <a:pt x="129864" y="26642"/>
                    </a:cubicBezTo>
                    <a:lnTo>
                      <a:pt x="134436" y="37738"/>
                    </a:lnTo>
                    <a:lnTo>
                      <a:pt x="146428" y="38405"/>
                    </a:lnTo>
                    <a:cubicBezTo>
                      <a:pt x="147518" y="38424"/>
                      <a:pt x="148562" y="38852"/>
                      <a:pt x="149352" y="39605"/>
                    </a:cubicBezTo>
                    <a:cubicBezTo>
                      <a:pt x="150226" y="40397"/>
                      <a:pt x="150672" y="41556"/>
                      <a:pt x="150552" y="42729"/>
                    </a:cubicBezTo>
                    <a:lnTo>
                      <a:pt x="149885" y="56683"/>
                    </a:lnTo>
                    <a:lnTo>
                      <a:pt x="162992" y="61513"/>
                    </a:lnTo>
                    <a:cubicBezTo>
                      <a:pt x="163935" y="61881"/>
                      <a:pt x="164662" y="62654"/>
                      <a:pt x="164973" y="63618"/>
                    </a:cubicBezTo>
                    <a:cubicBezTo>
                      <a:pt x="165372" y="64518"/>
                      <a:pt x="165440" y="65530"/>
                      <a:pt x="165164" y="66475"/>
                    </a:cubicBezTo>
                    <a:lnTo>
                      <a:pt x="160715" y="77267"/>
                    </a:lnTo>
                    <a:lnTo>
                      <a:pt x="168335" y="86125"/>
                    </a:lnTo>
                    <a:cubicBezTo>
                      <a:pt x="169260" y="86965"/>
                      <a:pt x="169817" y="88135"/>
                      <a:pt x="169888" y="89383"/>
                    </a:cubicBezTo>
                    <a:cubicBezTo>
                      <a:pt x="169925" y="90608"/>
                      <a:pt x="169448" y="91792"/>
                      <a:pt x="168573" y="92650"/>
                    </a:cubicBezTo>
                    <a:lnTo>
                      <a:pt x="158867" y="101718"/>
                    </a:lnTo>
                    <a:lnTo>
                      <a:pt x="164021" y="113967"/>
                    </a:lnTo>
                    <a:cubicBezTo>
                      <a:pt x="164543" y="115072"/>
                      <a:pt x="164609" y="116338"/>
                      <a:pt x="164201" y="117491"/>
                    </a:cubicBezTo>
                    <a:cubicBezTo>
                      <a:pt x="163846" y="118396"/>
                      <a:pt x="163181" y="119146"/>
                      <a:pt x="162325" y="119606"/>
                    </a:cubicBezTo>
                    <a:close/>
                    <a:moveTo>
                      <a:pt x="164516" y="214427"/>
                    </a:moveTo>
                    <a:lnTo>
                      <a:pt x="148800" y="211979"/>
                    </a:lnTo>
                    <a:lnTo>
                      <a:pt x="142056" y="226362"/>
                    </a:lnTo>
                    <a:lnTo>
                      <a:pt x="113986" y="173479"/>
                    </a:lnTo>
                    <a:cubicBezTo>
                      <a:pt x="114414" y="173155"/>
                      <a:pt x="114872" y="172869"/>
                      <a:pt x="115281" y="172526"/>
                    </a:cubicBezTo>
                    <a:cubicBezTo>
                      <a:pt x="117924" y="173602"/>
                      <a:pt x="120752" y="174149"/>
                      <a:pt x="123606" y="174136"/>
                    </a:cubicBezTo>
                    <a:cubicBezTo>
                      <a:pt x="126539" y="174135"/>
                      <a:pt x="129446" y="173590"/>
                      <a:pt x="132178" y="172526"/>
                    </a:cubicBezTo>
                    <a:cubicBezTo>
                      <a:pt x="135016" y="171439"/>
                      <a:pt x="137607" y="169793"/>
                      <a:pt x="139798" y="167688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344E5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6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F64D292C-F9C9-7E35-06F7-0BAC6A531C5C}"/>
                  </a:ext>
                </a:extLst>
              </p:cNvPr>
              <p:cNvSpPr/>
              <p:nvPr/>
            </p:nvSpPr>
            <p:spPr>
              <a:xfrm>
                <a:off x="-1238618" y="2098840"/>
                <a:ext cx="106184" cy="106184"/>
              </a:xfrm>
              <a:custGeom>
                <a:avLst/>
                <a:gdLst>
                  <a:gd name="connsiteX0" fmla="*/ 106185 w 106184"/>
                  <a:gd name="connsiteY0" fmla="*/ 53073 h 106184"/>
                  <a:gd name="connsiteX1" fmla="*/ 53073 w 106184"/>
                  <a:gd name="connsiteY1" fmla="*/ 0 h 106184"/>
                  <a:gd name="connsiteX2" fmla="*/ 0 w 106184"/>
                  <a:gd name="connsiteY2" fmla="*/ 53111 h 106184"/>
                  <a:gd name="connsiteX3" fmla="*/ 53092 w 106184"/>
                  <a:gd name="connsiteY3" fmla="*/ 106185 h 106184"/>
                  <a:gd name="connsiteX4" fmla="*/ 106185 w 106184"/>
                  <a:gd name="connsiteY4" fmla="*/ 53073 h 106184"/>
                  <a:gd name="connsiteX5" fmla="*/ 87135 w 106184"/>
                  <a:gd name="connsiteY5" fmla="*/ 53073 h 106184"/>
                  <a:gd name="connsiteX6" fmla="*/ 53054 w 106184"/>
                  <a:gd name="connsiteY6" fmla="*/ 87078 h 106184"/>
                  <a:gd name="connsiteX7" fmla="*/ 19050 w 106184"/>
                  <a:gd name="connsiteY7" fmla="*/ 52997 h 106184"/>
                  <a:gd name="connsiteX8" fmla="*/ 53092 w 106184"/>
                  <a:gd name="connsiteY8" fmla="*/ 18993 h 106184"/>
                  <a:gd name="connsiteX9" fmla="*/ 87135 w 106184"/>
                  <a:gd name="connsiteY9" fmla="*/ 53073 h 1061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06184" h="106184">
                    <a:moveTo>
                      <a:pt x="106185" y="53073"/>
                    </a:moveTo>
                    <a:cubicBezTo>
                      <a:pt x="106174" y="23752"/>
                      <a:pt x="82395" y="-10"/>
                      <a:pt x="53073" y="0"/>
                    </a:cubicBezTo>
                    <a:cubicBezTo>
                      <a:pt x="23752" y="10"/>
                      <a:pt x="-10" y="23790"/>
                      <a:pt x="0" y="53111"/>
                    </a:cubicBezTo>
                    <a:cubicBezTo>
                      <a:pt x="10" y="82427"/>
                      <a:pt x="23777" y="106185"/>
                      <a:pt x="53092" y="106185"/>
                    </a:cubicBezTo>
                    <a:cubicBezTo>
                      <a:pt x="82415" y="106169"/>
                      <a:pt x="106179" y="82396"/>
                      <a:pt x="106185" y="53073"/>
                    </a:cubicBezTo>
                    <a:close/>
                    <a:moveTo>
                      <a:pt x="87135" y="53073"/>
                    </a:moveTo>
                    <a:cubicBezTo>
                      <a:pt x="87114" y="71875"/>
                      <a:pt x="71856" y="87099"/>
                      <a:pt x="53054" y="87078"/>
                    </a:cubicBezTo>
                    <a:cubicBezTo>
                      <a:pt x="34253" y="87057"/>
                      <a:pt x="19029" y="71798"/>
                      <a:pt x="19050" y="52997"/>
                    </a:cubicBezTo>
                    <a:cubicBezTo>
                      <a:pt x="19071" y="34211"/>
                      <a:pt x="34306" y="18993"/>
                      <a:pt x="53092" y="18993"/>
                    </a:cubicBezTo>
                    <a:cubicBezTo>
                      <a:pt x="71898" y="19020"/>
                      <a:pt x="87130" y="34268"/>
                      <a:pt x="87135" y="53073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344E5E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600"/>
              </a:p>
            </p:txBody>
          </p:sp>
        </p:grpSp>
      </p:grpSp>
      <p:pic>
        <p:nvPicPr>
          <p:cNvPr id="2050" name="Picture 2" descr="Improvement icon symbol creative sign from Vector Image">
            <a:extLst>
              <a:ext uri="{FF2B5EF4-FFF2-40B4-BE49-F238E27FC236}">
                <a16:creationId xmlns:a16="http://schemas.microsoft.com/office/drawing/2014/main" xmlns="" id="{42BDD2CF-FD36-DAE6-18A5-5D834DD683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73800" y1="45370" x2="73800" y2="45370"/>
                        <a14:foregroundMark x1="51400" y1="54630" x2="51400" y2="54630"/>
                        <a14:foregroundMark x1="28600" y1="64352" x2="28600" y2="643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424" y="1255758"/>
            <a:ext cx="129240" cy="13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ontinuous Improvement Icon Images – Browse 3,924 Stock Photos, Vectors,  and Video | Adobe Stock">
            <a:extLst>
              <a:ext uri="{FF2B5EF4-FFF2-40B4-BE49-F238E27FC236}">
                <a16:creationId xmlns:a16="http://schemas.microsoft.com/office/drawing/2014/main" xmlns="" id="{C1C3F259-D7BE-DD29-7302-0B427C7B4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>
                        <a14:foregroundMark x1="38333" y1="54722" x2="38333" y2="54722"/>
                        <a14:foregroundMark x1="51389" y1="51389" x2="51389" y2="51389"/>
                        <a14:foregroundMark x1="63333" y1="52500" x2="63333" y2="52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409" y="2760850"/>
            <a:ext cx="684000" cy="6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ADA42582-E861-EA03-EED6-2507C8CABE80}"/>
              </a:ext>
            </a:extLst>
          </p:cNvPr>
          <p:cNvSpPr txBox="1"/>
          <p:nvPr/>
        </p:nvSpPr>
        <p:spPr>
          <a:xfrm>
            <a:off x="2898339" y="3474788"/>
            <a:ext cx="2793162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100" dirty="0"/>
              <a:t>Cost-effective &amp; easy to implement.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B697E414-8D2E-5BAD-D962-FC088F37230D}"/>
              </a:ext>
            </a:extLst>
          </p:cNvPr>
          <p:cNvSpPr txBox="1"/>
          <p:nvPr/>
        </p:nvSpPr>
        <p:spPr>
          <a:xfrm>
            <a:off x="2893347" y="2851167"/>
            <a:ext cx="410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Prevents dramatic loses of machined parts ,raw material &amp; tools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Complies with quality requirement of leading  Manufacturers.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xmlns="" id="{8D1A92DF-6FD6-D328-4E03-995D849F5A17}"/>
              </a:ext>
            </a:extLst>
          </p:cNvPr>
          <p:cNvSpPr txBox="1"/>
          <p:nvPr/>
        </p:nvSpPr>
        <p:spPr>
          <a:xfrm>
            <a:off x="2892327" y="3300551"/>
            <a:ext cx="4104000" cy="346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050" dirty="0"/>
              <a:t>Contributes to a </a:t>
            </a:r>
            <a:r>
              <a:rPr lang="en-US" sz="1050"/>
              <a:t>faster </a:t>
            </a:r>
            <a:r>
              <a:rPr lang="en-US" sz="1050" smtClean="0"/>
              <a:t>production turnaround </a:t>
            </a:r>
            <a:r>
              <a:rPr lang="en-US" sz="1050" dirty="0"/>
              <a:t>time.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xmlns="" id="{64FC1F74-8B4E-CE76-F4B0-30E688DDA759}"/>
              </a:ext>
            </a:extLst>
          </p:cNvPr>
          <p:cNvGrpSpPr>
            <a:grpSpLocks noChangeAspect="1"/>
          </p:cNvGrpSpPr>
          <p:nvPr/>
        </p:nvGrpSpPr>
        <p:grpSpPr>
          <a:xfrm>
            <a:off x="2564245" y="3442720"/>
            <a:ext cx="274527" cy="274527"/>
            <a:chOff x="4483895" y="4190933"/>
            <a:chExt cx="723900" cy="723900"/>
          </a:xfrm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CB5B786F-29B1-8C06-E9AA-2C591260E0F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43739" y="4638589"/>
              <a:ext cx="248049" cy="248049"/>
            </a:xfrm>
            <a:custGeom>
              <a:avLst/>
              <a:gdLst>
                <a:gd name="connsiteX0" fmla="*/ 180975 w 361950"/>
                <a:gd name="connsiteY0" fmla="*/ 0 h 361950"/>
                <a:gd name="connsiteX1" fmla="*/ 0 w 361950"/>
                <a:gd name="connsiteY1" fmla="*/ 180975 h 361950"/>
                <a:gd name="connsiteX2" fmla="*/ 180975 w 361950"/>
                <a:gd name="connsiteY2" fmla="*/ 361950 h 361950"/>
                <a:gd name="connsiteX3" fmla="*/ 361950 w 361950"/>
                <a:gd name="connsiteY3" fmla="*/ 180975 h 361950"/>
                <a:gd name="connsiteX4" fmla="*/ 181127 w 361950"/>
                <a:gd name="connsiteY4" fmla="*/ 0 h 361950"/>
                <a:gd name="connsiteX5" fmla="*/ 180975 w 361950"/>
                <a:gd name="connsiteY5" fmla="*/ 0 h 361950"/>
                <a:gd name="connsiteX6" fmla="*/ 224790 w 361950"/>
                <a:gd name="connsiteY6" fmla="*/ 189614 h 361950"/>
                <a:gd name="connsiteX7" fmla="*/ 145209 w 361950"/>
                <a:gd name="connsiteY7" fmla="*/ 269281 h 361950"/>
                <a:gd name="connsiteX8" fmla="*/ 77019 w 361950"/>
                <a:gd name="connsiteY8" fmla="*/ 201082 h 361950"/>
                <a:gd name="connsiteX9" fmla="*/ 99803 w 361950"/>
                <a:gd name="connsiteY9" fmla="*/ 178298 h 361950"/>
                <a:gd name="connsiteX10" fmla="*/ 145209 w 361950"/>
                <a:gd name="connsiteY10" fmla="*/ 223714 h 361950"/>
                <a:gd name="connsiteX11" fmla="*/ 210931 w 361950"/>
                <a:gd name="connsiteY11" fmla="*/ 157105 h 361950"/>
                <a:gd name="connsiteX12" fmla="*/ 267348 w 361950"/>
                <a:gd name="connsiteY12" fmla="*/ 101394 h 361950"/>
                <a:gd name="connsiteX13" fmla="*/ 269405 w 361950"/>
                <a:gd name="connsiteY13" fmla="*/ 99489 h 361950"/>
                <a:gd name="connsiteX14" fmla="*/ 271310 w 361950"/>
                <a:gd name="connsiteY14" fmla="*/ 97431 h 361950"/>
                <a:gd name="connsiteX15" fmla="*/ 294418 w 361950"/>
                <a:gd name="connsiteY15" fmla="*/ 120215 h 361950"/>
                <a:gd name="connsiteX16" fmla="*/ 224790 w 361950"/>
                <a:gd name="connsiteY16" fmla="*/ 189614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61950" h="361950">
                  <a:moveTo>
                    <a:pt x="180975" y="0"/>
                  </a:moveTo>
                  <a:cubicBezTo>
                    <a:pt x="81025" y="0"/>
                    <a:pt x="0" y="81025"/>
                    <a:pt x="0" y="180975"/>
                  </a:cubicBezTo>
                  <a:cubicBezTo>
                    <a:pt x="0" y="280925"/>
                    <a:pt x="81025" y="361950"/>
                    <a:pt x="180975" y="361950"/>
                  </a:cubicBezTo>
                  <a:cubicBezTo>
                    <a:pt x="280925" y="361950"/>
                    <a:pt x="361950" y="280925"/>
                    <a:pt x="361950" y="180975"/>
                  </a:cubicBezTo>
                  <a:cubicBezTo>
                    <a:pt x="361992" y="81067"/>
                    <a:pt x="281035" y="42"/>
                    <a:pt x="181127" y="0"/>
                  </a:cubicBezTo>
                  <a:cubicBezTo>
                    <a:pt x="181077" y="0"/>
                    <a:pt x="181025" y="0"/>
                    <a:pt x="180975" y="0"/>
                  </a:cubicBezTo>
                  <a:close/>
                  <a:moveTo>
                    <a:pt x="224790" y="189614"/>
                  </a:moveTo>
                  <a:cubicBezTo>
                    <a:pt x="198425" y="215935"/>
                    <a:pt x="171898" y="242490"/>
                    <a:pt x="145209" y="269281"/>
                  </a:cubicBezTo>
                  <a:cubicBezTo>
                    <a:pt x="122527" y="246497"/>
                    <a:pt x="99796" y="223764"/>
                    <a:pt x="77019" y="201082"/>
                  </a:cubicBezTo>
                  <a:lnTo>
                    <a:pt x="99803" y="178298"/>
                  </a:lnTo>
                  <a:lnTo>
                    <a:pt x="145209" y="223714"/>
                  </a:lnTo>
                  <a:cubicBezTo>
                    <a:pt x="167249" y="201349"/>
                    <a:pt x="189157" y="179146"/>
                    <a:pt x="210931" y="157105"/>
                  </a:cubicBezTo>
                  <a:cubicBezTo>
                    <a:pt x="232705" y="135055"/>
                    <a:pt x="244773" y="123225"/>
                    <a:pt x="267348" y="101394"/>
                  </a:cubicBezTo>
                  <a:cubicBezTo>
                    <a:pt x="267986" y="100755"/>
                    <a:pt x="268662" y="100127"/>
                    <a:pt x="269405" y="99489"/>
                  </a:cubicBezTo>
                  <a:cubicBezTo>
                    <a:pt x="270119" y="98880"/>
                    <a:pt x="270758" y="98189"/>
                    <a:pt x="271310" y="97431"/>
                  </a:cubicBezTo>
                  <a:lnTo>
                    <a:pt x="294418" y="120215"/>
                  </a:lnTo>
                  <a:cubicBezTo>
                    <a:pt x="267653" y="146904"/>
                    <a:pt x="251193" y="163297"/>
                    <a:pt x="224790" y="189614"/>
                  </a:cubicBezTo>
                  <a:close/>
                </a:path>
              </a:pathLst>
            </a:custGeom>
            <a:solidFill>
              <a:srgbClr val="1A323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E0AD8BDA-BCD1-AEBE-A10E-D0C680B4A355}"/>
                </a:ext>
              </a:extLst>
            </p:cNvPr>
            <p:cNvSpPr/>
            <p:nvPr/>
          </p:nvSpPr>
          <p:spPr>
            <a:xfrm>
              <a:off x="4826795" y="4286183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1A323E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600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xmlns="" id="{D72EEB6A-5103-F141-90ED-D3905CE8EDB8}"/>
                </a:ext>
              </a:extLst>
            </p:cNvPr>
            <p:cNvSpPr/>
            <p:nvPr/>
          </p:nvSpPr>
          <p:spPr>
            <a:xfrm>
              <a:off x="4826795" y="4781483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1A323E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600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xmlns="" id="{32136493-830F-2A53-9842-5F86BA1B5A56}"/>
                </a:ext>
              </a:extLst>
            </p:cNvPr>
            <p:cNvSpPr/>
            <p:nvPr/>
          </p:nvSpPr>
          <p:spPr>
            <a:xfrm>
              <a:off x="4579145" y="4533833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1A323E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600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xmlns="" id="{B70DC086-7071-5493-4134-33F2FA5072E8}"/>
                </a:ext>
              </a:extLst>
            </p:cNvPr>
            <p:cNvSpPr/>
            <p:nvPr/>
          </p:nvSpPr>
          <p:spPr>
            <a:xfrm>
              <a:off x="5074445" y="4533833"/>
              <a:ext cx="38100" cy="38100"/>
            </a:xfrm>
            <a:custGeom>
              <a:avLst/>
              <a:gdLst>
                <a:gd name="connsiteX0" fmla="*/ 38100 w 38100"/>
                <a:gd name="connsiteY0" fmla="*/ 19050 h 38100"/>
                <a:gd name="connsiteX1" fmla="*/ 19050 w 38100"/>
                <a:gd name="connsiteY1" fmla="*/ 38100 h 38100"/>
                <a:gd name="connsiteX2" fmla="*/ 0 w 38100"/>
                <a:gd name="connsiteY2" fmla="*/ 19050 h 38100"/>
                <a:gd name="connsiteX3" fmla="*/ 19050 w 38100"/>
                <a:gd name="connsiteY3" fmla="*/ 0 h 38100"/>
                <a:gd name="connsiteX4" fmla="*/ 38100 w 38100"/>
                <a:gd name="connsiteY4" fmla="*/ 1905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0" h="38100">
                  <a:moveTo>
                    <a:pt x="38100" y="19050"/>
                  </a:moveTo>
                  <a:cubicBezTo>
                    <a:pt x="38100" y="29571"/>
                    <a:pt x="29571" y="38100"/>
                    <a:pt x="19050" y="38100"/>
                  </a:cubicBezTo>
                  <a:cubicBezTo>
                    <a:pt x="8529" y="38100"/>
                    <a:pt x="0" y="29571"/>
                    <a:pt x="0" y="19050"/>
                  </a:cubicBezTo>
                  <a:cubicBezTo>
                    <a:pt x="0" y="8529"/>
                    <a:pt x="8529" y="0"/>
                    <a:pt x="19050" y="0"/>
                  </a:cubicBezTo>
                  <a:cubicBezTo>
                    <a:pt x="29571" y="0"/>
                    <a:pt x="38100" y="8529"/>
                    <a:pt x="38100" y="19050"/>
                  </a:cubicBezTo>
                  <a:close/>
                </a:path>
              </a:pathLst>
            </a:custGeom>
            <a:solidFill>
              <a:srgbClr val="1A323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600"/>
            </a:p>
          </p:txBody>
        </p: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xmlns="" id="{ED6C6FC6-82E2-E4F9-6583-E6CB1B00CE83}"/>
                </a:ext>
              </a:extLst>
            </p:cNvPr>
            <p:cNvGrpSpPr/>
            <p:nvPr/>
          </p:nvGrpSpPr>
          <p:grpSpPr>
            <a:xfrm>
              <a:off x="4816973" y="4379243"/>
              <a:ext cx="195735" cy="190616"/>
              <a:chOff x="5303132" y="4232564"/>
              <a:chExt cx="195735" cy="190616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xmlns="" id="{D068EB37-25B2-278C-1126-43B4FAFC7E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30259" y="4232564"/>
                <a:ext cx="0" cy="190616"/>
              </a:xfrm>
              <a:prstGeom prst="line">
                <a:avLst/>
              </a:prstGeom>
              <a:ln w="25400">
                <a:solidFill>
                  <a:srgbClr val="1A32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xmlns="" id="{47F17064-3F5D-BA92-F7F2-AF6D815463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303132" y="4412430"/>
                <a:ext cx="195735" cy="0"/>
              </a:xfrm>
              <a:prstGeom prst="line">
                <a:avLst/>
              </a:prstGeom>
              <a:ln w="25400">
                <a:solidFill>
                  <a:srgbClr val="1A323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xmlns="" id="{078D020A-E553-7132-2285-DBFA992F47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483895" y="4190933"/>
              <a:ext cx="723900" cy="723900"/>
            </a:xfrm>
            <a:custGeom>
              <a:avLst/>
              <a:gdLst>
                <a:gd name="connsiteX0" fmla="*/ 361950 w 723900"/>
                <a:gd name="connsiteY0" fmla="*/ 0 h 723900"/>
                <a:gd name="connsiteX1" fmla="*/ 723900 w 723900"/>
                <a:gd name="connsiteY1" fmla="*/ 361950 h 723900"/>
                <a:gd name="connsiteX2" fmla="*/ 716552 w 723900"/>
                <a:gd name="connsiteY2" fmla="*/ 434932 h 723900"/>
                <a:gd name="connsiteX3" fmla="*/ 711296 w 723900"/>
                <a:gd name="connsiteY3" fmla="*/ 451878 h 723900"/>
                <a:gd name="connsiteX4" fmla="*/ 651571 w 723900"/>
                <a:gd name="connsiteY4" fmla="*/ 451878 h 723900"/>
                <a:gd name="connsiteX5" fmla="*/ 660529 w 723900"/>
                <a:gd name="connsiteY5" fmla="*/ 423178 h 723900"/>
                <a:gd name="connsiteX6" fmla="*/ 666750 w 723900"/>
                <a:gd name="connsiteY6" fmla="*/ 361950 h 723900"/>
                <a:gd name="connsiteX7" fmla="*/ 361950 w 723900"/>
                <a:gd name="connsiteY7" fmla="*/ 57150 h 723900"/>
                <a:gd name="connsiteX8" fmla="*/ 57150 w 723900"/>
                <a:gd name="connsiteY8" fmla="*/ 361950 h 723900"/>
                <a:gd name="connsiteX9" fmla="*/ 361950 w 723900"/>
                <a:gd name="connsiteY9" fmla="*/ 666750 h 723900"/>
                <a:gd name="connsiteX10" fmla="*/ 423178 w 723900"/>
                <a:gd name="connsiteY10" fmla="*/ 660529 h 723900"/>
                <a:gd name="connsiteX11" fmla="*/ 468855 w 723900"/>
                <a:gd name="connsiteY11" fmla="*/ 646271 h 723900"/>
                <a:gd name="connsiteX12" fmla="*/ 468855 w 723900"/>
                <a:gd name="connsiteY12" fmla="*/ 706031 h 723900"/>
                <a:gd name="connsiteX13" fmla="*/ 434932 w 723900"/>
                <a:gd name="connsiteY13" fmla="*/ 716552 h 723900"/>
                <a:gd name="connsiteX14" fmla="*/ 361950 w 723900"/>
                <a:gd name="connsiteY14" fmla="*/ 723900 h 723900"/>
                <a:gd name="connsiteX15" fmla="*/ 0 w 723900"/>
                <a:gd name="connsiteY15" fmla="*/ 361950 h 723900"/>
                <a:gd name="connsiteX16" fmla="*/ 361950 w 723900"/>
                <a:gd name="connsiteY16" fmla="*/ 0 h 723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723900" h="723900">
                  <a:moveTo>
                    <a:pt x="361950" y="0"/>
                  </a:moveTo>
                  <a:cubicBezTo>
                    <a:pt x="561975" y="0"/>
                    <a:pt x="723900" y="161925"/>
                    <a:pt x="723900" y="361950"/>
                  </a:cubicBezTo>
                  <a:cubicBezTo>
                    <a:pt x="723900" y="386953"/>
                    <a:pt x="721370" y="411361"/>
                    <a:pt x="716552" y="434932"/>
                  </a:cubicBezTo>
                  <a:lnTo>
                    <a:pt x="711296" y="451878"/>
                  </a:lnTo>
                  <a:lnTo>
                    <a:pt x="651571" y="451878"/>
                  </a:lnTo>
                  <a:lnTo>
                    <a:pt x="660529" y="423178"/>
                  </a:lnTo>
                  <a:cubicBezTo>
                    <a:pt x="664607" y="403384"/>
                    <a:pt x="666750" y="382905"/>
                    <a:pt x="666750" y="361950"/>
                  </a:cubicBezTo>
                  <a:cubicBezTo>
                    <a:pt x="666750" y="194310"/>
                    <a:pt x="529590" y="57150"/>
                    <a:pt x="361950" y="57150"/>
                  </a:cubicBezTo>
                  <a:cubicBezTo>
                    <a:pt x="194310" y="57150"/>
                    <a:pt x="57150" y="194310"/>
                    <a:pt x="57150" y="361950"/>
                  </a:cubicBezTo>
                  <a:cubicBezTo>
                    <a:pt x="57150" y="529590"/>
                    <a:pt x="194310" y="666750"/>
                    <a:pt x="361950" y="666750"/>
                  </a:cubicBezTo>
                  <a:cubicBezTo>
                    <a:pt x="382905" y="666750"/>
                    <a:pt x="403384" y="664607"/>
                    <a:pt x="423178" y="660529"/>
                  </a:cubicBezTo>
                  <a:lnTo>
                    <a:pt x="468855" y="646271"/>
                  </a:lnTo>
                  <a:lnTo>
                    <a:pt x="468855" y="706031"/>
                  </a:lnTo>
                  <a:lnTo>
                    <a:pt x="434932" y="716552"/>
                  </a:lnTo>
                  <a:cubicBezTo>
                    <a:pt x="411361" y="721370"/>
                    <a:pt x="386953" y="723900"/>
                    <a:pt x="361950" y="723900"/>
                  </a:cubicBezTo>
                  <a:cubicBezTo>
                    <a:pt x="161925" y="723900"/>
                    <a:pt x="0" y="561975"/>
                    <a:pt x="0" y="361950"/>
                  </a:cubicBezTo>
                  <a:cubicBezTo>
                    <a:pt x="0" y="161925"/>
                    <a:pt x="161925" y="0"/>
                    <a:pt x="361950" y="0"/>
                  </a:cubicBezTo>
                  <a:close/>
                </a:path>
              </a:pathLst>
            </a:custGeom>
            <a:solidFill>
              <a:srgbClr val="1A32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600"/>
            </a:p>
          </p:txBody>
        </p:sp>
      </p:grpSp>
      <p:grpSp>
        <p:nvGrpSpPr>
          <p:cNvPr id="1032" name="Group 1031">
            <a:extLst>
              <a:ext uri="{FF2B5EF4-FFF2-40B4-BE49-F238E27FC236}">
                <a16:creationId xmlns:a16="http://schemas.microsoft.com/office/drawing/2014/main" xmlns="" id="{8A81B299-58BE-911A-2BEF-DA931808D2DC}"/>
              </a:ext>
            </a:extLst>
          </p:cNvPr>
          <p:cNvGrpSpPr>
            <a:grpSpLocks noChangeAspect="1"/>
          </p:cNvGrpSpPr>
          <p:nvPr/>
        </p:nvGrpSpPr>
        <p:grpSpPr>
          <a:xfrm>
            <a:off x="79368" y="2645554"/>
            <a:ext cx="367771" cy="367323"/>
            <a:chOff x="3869738" y="5011740"/>
            <a:chExt cx="648653" cy="647862"/>
          </a:xfrm>
        </p:grpSpPr>
        <p:sp>
          <p:nvSpPr>
            <p:cNvPr id="1033" name="Freeform: Shape 1032">
              <a:extLst>
                <a:ext uri="{FF2B5EF4-FFF2-40B4-BE49-F238E27FC236}">
                  <a16:creationId xmlns:a16="http://schemas.microsoft.com/office/drawing/2014/main" xmlns="" id="{BE5A04FF-644A-218F-ED61-C116FEAC510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69738" y="5011740"/>
              <a:ext cx="648653" cy="647862"/>
            </a:xfrm>
            <a:custGeom>
              <a:avLst/>
              <a:gdLst>
                <a:gd name="connsiteX0" fmla="*/ 285750 w 648653"/>
                <a:gd name="connsiteY0" fmla="*/ 0 h 647862"/>
                <a:gd name="connsiteX1" fmla="*/ 361950 w 648653"/>
                <a:gd name="connsiteY1" fmla="*/ 0 h 647862"/>
                <a:gd name="connsiteX2" fmla="*/ 394335 w 648653"/>
                <a:gd name="connsiteY2" fmla="*/ 66837 h 647862"/>
                <a:gd name="connsiteX3" fmla="*/ 454343 w 648653"/>
                <a:gd name="connsiteY3" fmla="*/ 91602 h 647862"/>
                <a:gd name="connsiteX4" fmla="*/ 525780 w 648653"/>
                <a:gd name="connsiteY4" fmla="*/ 67789 h 647862"/>
                <a:gd name="connsiteX5" fmla="*/ 580073 w 648653"/>
                <a:gd name="connsiteY5" fmla="*/ 122082 h 647862"/>
                <a:gd name="connsiteX6" fmla="*/ 556260 w 648653"/>
                <a:gd name="connsiteY6" fmla="*/ 193519 h 647862"/>
                <a:gd name="connsiteX7" fmla="*/ 581025 w 648653"/>
                <a:gd name="connsiteY7" fmla="*/ 252574 h 647862"/>
                <a:gd name="connsiteX8" fmla="*/ 648653 w 648653"/>
                <a:gd name="connsiteY8" fmla="*/ 284959 h 647862"/>
                <a:gd name="connsiteX9" fmla="*/ 648653 w 648653"/>
                <a:gd name="connsiteY9" fmla="*/ 361159 h 647862"/>
                <a:gd name="connsiteX10" fmla="*/ 581978 w 648653"/>
                <a:gd name="connsiteY10" fmla="*/ 394497 h 647862"/>
                <a:gd name="connsiteX11" fmla="*/ 557213 w 648653"/>
                <a:gd name="connsiteY11" fmla="*/ 454504 h 647862"/>
                <a:gd name="connsiteX12" fmla="*/ 581025 w 648653"/>
                <a:gd name="connsiteY12" fmla="*/ 525942 h 647862"/>
                <a:gd name="connsiteX13" fmla="*/ 526733 w 648653"/>
                <a:gd name="connsiteY13" fmla="*/ 580234 h 647862"/>
                <a:gd name="connsiteX14" fmla="*/ 455295 w 648653"/>
                <a:gd name="connsiteY14" fmla="*/ 556422 h 647862"/>
                <a:gd name="connsiteX15" fmla="*/ 396240 w 648653"/>
                <a:gd name="connsiteY15" fmla="*/ 581187 h 647862"/>
                <a:gd name="connsiteX16" fmla="*/ 362903 w 648653"/>
                <a:gd name="connsiteY16" fmla="*/ 647862 h 647862"/>
                <a:gd name="connsiteX17" fmla="*/ 286703 w 648653"/>
                <a:gd name="connsiteY17" fmla="*/ 647862 h 647862"/>
                <a:gd name="connsiteX18" fmla="*/ 253365 w 648653"/>
                <a:gd name="connsiteY18" fmla="*/ 581187 h 647862"/>
                <a:gd name="connsiteX19" fmla="*/ 193358 w 648653"/>
                <a:gd name="connsiteY19" fmla="*/ 556422 h 647862"/>
                <a:gd name="connsiteX20" fmla="*/ 121920 w 648653"/>
                <a:gd name="connsiteY20" fmla="*/ 580234 h 647862"/>
                <a:gd name="connsiteX21" fmla="*/ 67628 w 648653"/>
                <a:gd name="connsiteY21" fmla="*/ 525942 h 647862"/>
                <a:gd name="connsiteX22" fmla="*/ 91440 w 648653"/>
                <a:gd name="connsiteY22" fmla="*/ 454504 h 647862"/>
                <a:gd name="connsiteX23" fmla="*/ 66675 w 648653"/>
                <a:gd name="connsiteY23" fmla="*/ 395288 h 647862"/>
                <a:gd name="connsiteX24" fmla="*/ 0 w 648653"/>
                <a:gd name="connsiteY24" fmla="*/ 361950 h 647862"/>
                <a:gd name="connsiteX25" fmla="*/ 0 w 648653"/>
                <a:gd name="connsiteY25" fmla="*/ 285750 h 647862"/>
                <a:gd name="connsiteX26" fmla="*/ 66675 w 648653"/>
                <a:gd name="connsiteY26" fmla="*/ 253365 h 647862"/>
                <a:gd name="connsiteX27" fmla="*/ 91440 w 648653"/>
                <a:gd name="connsiteY27" fmla="*/ 193358 h 647862"/>
                <a:gd name="connsiteX28" fmla="*/ 67628 w 648653"/>
                <a:gd name="connsiteY28" fmla="*/ 121920 h 647862"/>
                <a:gd name="connsiteX29" fmla="*/ 121920 w 648653"/>
                <a:gd name="connsiteY29" fmla="*/ 67628 h 647862"/>
                <a:gd name="connsiteX30" fmla="*/ 193358 w 648653"/>
                <a:gd name="connsiteY30" fmla="*/ 91440 h 647862"/>
                <a:gd name="connsiteX31" fmla="*/ 252413 w 648653"/>
                <a:gd name="connsiteY31" fmla="*/ 66675 h 647862"/>
                <a:gd name="connsiteX32" fmla="*/ 285750 w 648653"/>
                <a:gd name="connsiteY32" fmla="*/ 0 h 647862"/>
                <a:gd name="connsiteX33" fmla="*/ 297542 w 648653"/>
                <a:gd name="connsiteY33" fmla="*/ 19050 h 647862"/>
                <a:gd name="connsiteX34" fmla="*/ 269462 w 648653"/>
                <a:gd name="connsiteY34" fmla="*/ 75228 h 647862"/>
                <a:gd name="connsiteX35" fmla="*/ 265652 w 648653"/>
                <a:gd name="connsiteY35" fmla="*/ 82848 h 647862"/>
                <a:gd name="connsiteX36" fmla="*/ 257432 w 648653"/>
                <a:gd name="connsiteY36" fmla="*/ 85087 h 647862"/>
                <a:gd name="connsiteX37" fmla="*/ 202911 w 648653"/>
                <a:gd name="connsiteY37" fmla="*/ 107947 h 647862"/>
                <a:gd name="connsiteX38" fmla="*/ 195482 w 648653"/>
                <a:gd name="connsiteY38" fmla="*/ 112252 h 647862"/>
                <a:gd name="connsiteX39" fmla="*/ 187338 w 648653"/>
                <a:gd name="connsiteY39" fmla="*/ 109538 h 647862"/>
                <a:gd name="connsiteX40" fmla="*/ 127073 w 648653"/>
                <a:gd name="connsiteY40" fmla="*/ 89440 h 647862"/>
                <a:gd name="connsiteX41" fmla="*/ 89421 w 648653"/>
                <a:gd name="connsiteY41" fmla="*/ 127102 h 647862"/>
                <a:gd name="connsiteX42" fmla="*/ 109518 w 648653"/>
                <a:gd name="connsiteY42" fmla="*/ 187385 h 647862"/>
                <a:gd name="connsiteX43" fmla="*/ 112147 w 648653"/>
                <a:gd name="connsiteY43" fmla="*/ 195291 h 647862"/>
                <a:gd name="connsiteX44" fmla="*/ 108137 w 648653"/>
                <a:gd name="connsiteY44" fmla="*/ 202587 h 647862"/>
                <a:gd name="connsiteX45" fmla="*/ 85058 w 648653"/>
                <a:gd name="connsiteY45" fmla="*/ 258451 h 647862"/>
                <a:gd name="connsiteX46" fmla="*/ 82782 w 648653"/>
                <a:gd name="connsiteY46" fmla="*/ 266795 h 647862"/>
                <a:gd name="connsiteX47" fmla="*/ 75000 w 648653"/>
                <a:gd name="connsiteY47" fmla="*/ 270605 h 647862"/>
                <a:gd name="connsiteX48" fmla="*/ 19050 w 648653"/>
                <a:gd name="connsiteY48" fmla="*/ 297790 h 647862"/>
                <a:gd name="connsiteX49" fmla="*/ 19050 w 648653"/>
                <a:gd name="connsiteY49" fmla="*/ 350320 h 647862"/>
                <a:gd name="connsiteX50" fmla="*/ 75219 w 648653"/>
                <a:gd name="connsiteY50" fmla="*/ 378400 h 647862"/>
                <a:gd name="connsiteX51" fmla="*/ 82839 w 648653"/>
                <a:gd name="connsiteY51" fmla="*/ 382210 h 647862"/>
                <a:gd name="connsiteX52" fmla="*/ 85087 w 648653"/>
                <a:gd name="connsiteY52" fmla="*/ 390420 h 647862"/>
                <a:gd name="connsiteX53" fmla="*/ 107947 w 648653"/>
                <a:gd name="connsiteY53" fmla="*/ 444960 h 647862"/>
                <a:gd name="connsiteX54" fmla="*/ 112243 w 648653"/>
                <a:gd name="connsiteY54" fmla="*/ 452390 h 647862"/>
                <a:gd name="connsiteX55" fmla="*/ 109538 w 648653"/>
                <a:gd name="connsiteY55" fmla="*/ 460534 h 647862"/>
                <a:gd name="connsiteX56" fmla="*/ 89430 w 648653"/>
                <a:gd name="connsiteY56" fmla="*/ 520798 h 647862"/>
                <a:gd name="connsiteX57" fmla="*/ 127083 w 648653"/>
                <a:gd name="connsiteY57" fmla="*/ 558460 h 647862"/>
                <a:gd name="connsiteX58" fmla="*/ 187347 w 648653"/>
                <a:gd name="connsiteY58" fmla="*/ 538363 h 647862"/>
                <a:gd name="connsiteX59" fmla="*/ 195253 w 648653"/>
                <a:gd name="connsiteY59" fmla="*/ 535724 h 647862"/>
                <a:gd name="connsiteX60" fmla="*/ 202559 w 648653"/>
                <a:gd name="connsiteY60" fmla="*/ 539744 h 647862"/>
                <a:gd name="connsiteX61" fmla="*/ 258394 w 648653"/>
                <a:gd name="connsiteY61" fmla="*/ 562832 h 647862"/>
                <a:gd name="connsiteX62" fmla="*/ 266614 w 648653"/>
                <a:gd name="connsiteY62" fmla="*/ 565071 h 647862"/>
                <a:gd name="connsiteX63" fmla="*/ 270424 w 648653"/>
                <a:gd name="connsiteY63" fmla="*/ 572691 h 647862"/>
                <a:gd name="connsiteX64" fmla="*/ 298494 w 648653"/>
                <a:gd name="connsiteY64" fmla="*/ 628888 h 647862"/>
                <a:gd name="connsiteX65" fmla="*/ 351111 w 648653"/>
                <a:gd name="connsiteY65" fmla="*/ 628888 h 647862"/>
                <a:gd name="connsiteX66" fmla="*/ 379190 w 648653"/>
                <a:gd name="connsiteY66" fmla="*/ 572691 h 647862"/>
                <a:gd name="connsiteX67" fmla="*/ 383000 w 648653"/>
                <a:gd name="connsiteY67" fmla="*/ 565071 h 647862"/>
                <a:gd name="connsiteX68" fmla="*/ 391211 w 648653"/>
                <a:gd name="connsiteY68" fmla="*/ 562832 h 647862"/>
                <a:gd name="connsiteX69" fmla="*/ 445741 w 648653"/>
                <a:gd name="connsiteY69" fmla="*/ 539972 h 647862"/>
                <a:gd name="connsiteX70" fmla="*/ 453171 w 648653"/>
                <a:gd name="connsiteY70" fmla="*/ 535667 h 647862"/>
                <a:gd name="connsiteX71" fmla="*/ 461315 w 648653"/>
                <a:gd name="connsiteY71" fmla="*/ 538382 h 647862"/>
                <a:gd name="connsiteX72" fmla="*/ 521580 w 648653"/>
                <a:gd name="connsiteY72" fmla="*/ 558479 h 647862"/>
                <a:gd name="connsiteX73" fmla="*/ 559232 w 648653"/>
                <a:gd name="connsiteY73" fmla="*/ 520817 h 647862"/>
                <a:gd name="connsiteX74" fmla="*/ 539134 w 648653"/>
                <a:gd name="connsiteY74" fmla="*/ 460534 h 647862"/>
                <a:gd name="connsiteX75" fmla="*/ 536505 w 648653"/>
                <a:gd name="connsiteY75" fmla="*/ 452628 h 647862"/>
                <a:gd name="connsiteX76" fmla="*/ 540515 w 648653"/>
                <a:gd name="connsiteY76" fmla="*/ 445332 h 647862"/>
                <a:gd name="connsiteX77" fmla="*/ 563594 w 648653"/>
                <a:gd name="connsiteY77" fmla="*/ 389468 h 647862"/>
                <a:gd name="connsiteX78" fmla="*/ 565833 w 648653"/>
                <a:gd name="connsiteY78" fmla="*/ 381257 h 647862"/>
                <a:gd name="connsiteX79" fmla="*/ 573453 w 648653"/>
                <a:gd name="connsiteY79" fmla="*/ 377447 h 647862"/>
                <a:gd name="connsiteX80" fmla="*/ 629603 w 648653"/>
                <a:gd name="connsiteY80" fmla="*/ 349367 h 647862"/>
                <a:gd name="connsiteX81" fmla="*/ 629603 w 648653"/>
                <a:gd name="connsiteY81" fmla="*/ 296913 h 647862"/>
                <a:gd name="connsiteX82" fmla="*/ 572824 w 648653"/>
                <a:gd name="connsiteY82" fmla="*/ 269700 h 647862"/>
                <a:gd name="connsiteX83" fmla="*/ 564966 w 648653"/>
                <a:gd name="connsiteY83" fmla="*/ 265938 h 647862"/>
                <a:gd name="connsiteX84" fmla="*/ 562670 w 648653"/>
                <a:gd name="connsiteY84" fmla="*/ 257527 h 647862"/>
                <a:gd name="connsiteX85" fmla="*/ 539810 w 648653"/>
                <a:gd name="connsiteY85" fmla="*/ 202987 h 647862"/>
                <a:gd name="connsiteX86" fmla="*/ 535505 w 648653"/>
                <a:gd name="connsiteY86" fmla="*/ 195567 h 647862"/>
                <a:gd name="connsiteX87" fmla="*/ 538220 w 648653"/>
                <a:gd name="connsiteY87" fmla="*/ 187423 h 647862"/>
                <a:gd name="connsiteX88" fmla="*/ 558317 w 648653"/>
                <a:gd name="connsiteY88" fmla="*/ 127140 h 647862"/>
                <a:gd name="connsiteX89" fmla="*/ 520665 w 648653"/>
                <a:gd name="connsiteY89" fmla="*/ 89478 h 647862"/>
                <a:gd name="connsiteX90" fmla="*/ 460400 w 648653"/>
                <a:gd name="connsiteY90" fmla="*/ 109576 h 647862"/>
                <a:gd name="connsiteX91" fmla="*/ 452495 w 648653"/>
                <a:gd name="connsiteY91" fmla="*/ 112214 h 647862"/>
                <a:gd name="connsiteX92" fmla="*/ 445189 w 648653"/>
                <a:gd name="connsiteY92" fmla="*/ 108194 h 647862"/>
                <a:gd name="connsiteX93" fmla="*/ 389344 w 648653"/>
                <a:gd name="connsiteY93" fmla="*/ 85106 h 647862"/>
                <a:gd name="connsiteX94" fmla="*/ 381000 w 648653"/>
                <a:gd name="connsiteY94" fmla="*/ 82829 h 647862"/>
                <a:gd name="connsiteX95" fmla="*/ 377190 w 648653"/>
                <a:gd name="connsiteY95" fmla="*/ 75057 h 647862"/>
                <a:gd name="connsiteX96" fmla="*/ 350044 w 648653"/>
                <a:gd name="connsiteY96" fmla="*/ 19050 h 647862"/>
                <a:gd name="connsiteX97" fmla="*/ 297542 w 648653"/>
                <a:gd name="connsiteY97" fmla="*/ 19050 h 647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648653" h="647862">
                  <a:moveTo>
                    <a:pt x="285750" y="0"/>
                  </a:moveTo>
                  <a:lnTo>
                    <a:pt x="361950" y="0"/>
                  </a:lnTo>
                  <a:lnTo>
                    <a:pt x="394335" y="66837"/>
                  </a:lnTo>
                  <a:cubicBezTo>
                    <a:pt x="415247" y="72688"/>
                    <a:pt x="435391" y="81002"/>
                    <a:pt x="454343" y="91602"/>
                  </a:cubicBezTo>
                  <a:lnTo>
                    <a:pt x="525780" y="67789"/>
                  </a:lnTo>
                  <a:lnTo>
                    <a:pt x="580073" y="122082"/>
                  </a:lnTo>
                  <a:lnTo>
                    <a:pt x="556260" y="193519"/>
                  </a:lnTo>
                  <a:cubicBezTo>
                    <a:pt x="567015" y="212060"/>
                    <a:pt x="575339" y="231908"/>
                    <a:pt x="581025" y="252574"/>
                  </a:cubicBezTo>
                  <a:lnTo>
                    <a:pt x="648653" y="284959"/>
                  </a:lnTo>
                  <a:lnTo>
                    <a:pt x="648653" y="361159"/>
                  </a:lnTo>
                  <a:lnTo>
                    <a:pt x="581978" y="394497"/>
                  </a:lnTo>
                  <a:cubicBezTo>
                    <a:pt x="576122" y="415407"/>
                    <a:pt x="567808" y="435551"/>
                    <a:pt x="557213" y="454504"/>
                  </a:cubicBezTo>
                  <a:lnTo>
                    <a:pt x="581025" y="525942"/>
                  </a:lnTo>
                  <a:lnTo>
                    <a:pt x="526733" y="580234"/>
                  </a:lnTo>
                  <a:lnTo>
                    <a:pt x="455295" y="556422"/>
                  </a:lnTo>
                  <a:cubicBezTo>
                    <a:pt x="436756" y="567181"/>
                    <a:pt x="416907" y="575505"/>
                    <a:pt x="396240" y="581187"/>
                  </a:cubicBezTo>
                  <a:lnTo>
                    <a:pt x="362903" y="647862"/>
                  </a:lnTo>
                  <a:lnTo>
                    <a:pt x="286703" y="647862"/>
                  </a:lnTo>
                  <a:lnTo>
                    <a:pt x="253365" y="581187"/>
                  </a:lnTo>
                  <a:cubicBezTo>
                    <a:pt x="232453" y="575336"/>
                    <a:pt x="212309" y="567022"/>
                    <a:pt x="193358" y="556422"/>
                  </a:cubicBezTo>
                  <a:lnTo>
                    <a:pt x="121920" y="580234"/>
                  </a:lnTo>
                  <a:lnTo>
                    <a:pt x="67628" y="525942"/>
                  </a:lnTo>
                  <a:lnTo>
                    <a:pt x="91440" y="454504"/>
                  </a:lnTo>
                  <a:cubicBezTo>
                    <a:pt x="80672" y="435913"/>
                    <a:pt x="72348" y="416009"/>
                    <a:pt x="66675" y="395288"/>
                  </a:cubicBezTo>
                  <a:lnTo>
                    <a:pt x="0" y="361950"/>
                  </a:lnTo>
                  <a:lnTo>
                    <a:pt x="0" y="285750"/>
                  </a:lnTo>
                  <a:lnTo>
                    <a:pt x="66675" y="253365"/>
                  </a:lnTo>
                  <a:cubicBezTo>
                    <a:pt x="72531" y="232455"/>
                    <a:pt x="80844" y="212311"/>
                    <a:pt x="91440" y="193358"/>
                  </a:cubicBezTo>
                  <a:lnTo>
                    <a:pt x="67628" y="121920"/>
                  </a:lnTo>
                  <a:lnTo>
                    <a:pt x="121920" y="67628"/>
                  </a:lnTo>
                  <a:lnTo>
                    <a:pt x="193358" y="91440"/>
                  </a:lnTo>
                  <a:cubicBezTo>
                    <a:pt x="211896" y="80681"/>
                    <a:pt x="231745" y="72357"/>
                    <a:pt x="252413" y="66675"/>
                  </a:cubicBezTo>
                  <a:lnTo>
                    <a:pt x="285750" y="0"/>
                  </a:lnTo>
                  <a:close/>
                  <a:moveTo>
                    <a:pt x="297542" y="19050"/>
                  </a:moveTo>
                  <a:lnTo>
                    <a:pt x="269462" y="75228"/>
                  </a:lnTo>
                  <a:lnTo>
                    <a:pt x="265652" y="82848"/>
                  </a:lnTo>
                  <a:lnTo>
                    <a:pt x="257432" y="85087"/>
                  </a:lnTo>
                  <a:cubicBezTo>
                    <a:pt x="238351" y="90328"/>
                    <a:pt x="220026" y="98012"/>
                    <a:pt x="202911" y="107947"/>
                  </a:cubicBezTo>
                  <a:lnTo>
                    <a:pt x="195482" y="112252"/>
                  </a:lnTo>
                  <a:lnTo>
                    <a:pt x="187338" y="109538"/>
                  </a:lnTo>
                  <a:lnTo>
                    <a:pt x="127073" y="89440"/>
                  </a:lnTo>
                  <a:lnTo>
                    <a:pt x="89421" y="127102"/>
                  </a:lnTo>
                  <a:lnTo>
                    <a:pt x="109518" y="187385"/>
                  </a:lnTo>
                  <a:lnTo>
                    <a:pt x="112147" y="195291"/>
                  </a:lnTo>
                  <a:lnTo>
                    <a:pt x="108137" y="202587"/>
                  </a:lnTo>
                  <a:cubicBezTo>
                    <a:pt x="98273" y="220236"/>
                    <a:pt x="90527" y="238987"/>
                    <a:pt x="85058" y="258451"/>
                  </a:cubicBezTo>
                  <a:lnTo>
                    <a:pt x="82782" y="266795"/>
                  </a:lnTo>
                  <a:lnTo>
                    <a:pt x="75000" y="270605"/>
                  </a:lnTo>
                  <a:lnTo>
                    <a:pt x="19050" y="297790"/>
                  </a:lnTo>
                  <a:lnTo>
                    <a:pt x="19050" y="350320"/>
                  </a:lnTo>
                  <a:lnTo>
                    <a:pt x="75219" y="378400"/>
                  </a:lnTo>
                  <a:lnTo>
                    <a:pt x="82839" y="382210"/>
                  </a:lnTo>
                  <a:lnTo>
                    <a:pt x="85087" y="390420"/>
                  </a:lnTo>
                  <a:cubicBezTo>
                    <a:pt x="90321" y="409511"/>
                    <a:pt x="98005" y="427843"/>
                    <a:pt x="107947" y="444960"/>
                  </a:cubicBezTo>
                  <a:lnTo>
                    <a:pt x="112243" y="452390"/>
                  </a:lnTo>
                  <a:lnTo>
                    <a:pt x="109538" y="460534"/>
                  </a:lnTo>
                  <a:lnTo>
                    <a:pt x="89430" y="520798"/>
                  </a:lnTo>
                  <a:lnTo>
                    <a:pt x="127083" y="558460"/>
                  </a:lnTo>
                  <a:lnTo>
                    <a:pt x="187347" y="538363"/>
                  </a:lnTo>
                  <a:lnTo>
                    <a:pt x="195253" y="535724"/>
                  </a:lnTo>
                  <a:lnTo>
                    <a:pt x="202559" y="539744"/>
                  </a:lnTo>
                  <a:cubicBezTo>
                    <a:pt x="220199" y="549606"/>
                    <a:pt x="238940" y="557355"/>
                    <a:pt x="258394" y="562832"/>
                  </a:cubicBezTo>
                  <a:lnTo>
                    <a:pt x="266614" y="565071"/>
                  </a:lnTo>
                  <a:lnTo>
                    <a:pt x="270424" y="572691"/>
                  </a:lnTo>
                  <a:lnTo>
                    <a:pt x="298494" y="628888"/>
                  </a:lnTo>
                  <a:lnTo>
                    <a:pt x="351111" y="628888"/>
                  </a:lnTo>
                  <a:lnTo>
                    <a:pt x="379190" y="572691"/>
                  </a:lnTo>
                  <a:lnTo>
                    <a:pt x="383000" y="565071"/>
                  </a:lnTo>
                  <a:lnTo>
                    <a:pt x="391211" y="562832"/>
                  </a:lnTo>
                  <a:cubicBezTo>
                    <a:pt x="410296" y="557593"/>
                    <a:pt x="428625" y="549909"/>
                    <a:pt x="445741" y="539972"/>
                  </a:cubicBezTo>
                  <a:lnTo>
                    <a:pt x="453171" y="535667"/>
                  </a:lnTo>
                  <a:lnTo>
                    <a:pt x="461315" y="538382"/>
                  </a:lnTo>
                  <a:lnTo>
                    <a:pt x="521580" y="558479"/>
                  </a:lnTo>
                  <a:lnTo>
                    <a:pt x="559232" y="520817"/>
                  </a:lnTo>
                  <a:lnTo>
                    <a:pt x="539134" y="460534"/>
                  </a:lnTo>
                  <a:lnTo>
                    <a:pt x="536505" y="452628"/>
                  </a:lnTo>
                  <a:lnTo>
                    <a:pt x="540515" y="445332"/>
                  </a:lnTo>
                  <a:cubicBezTo>
                    <a:pt x="550377" y="427682"/>
                    <a:pt x="558124" y="408931"/>
                    <a:pt x="563594" y="389468"/>
                  </a:cubicBezTo>
                  <a:lnTo>
                    <a:pt x="565833" y="381257"/>
                  </a:lnTo>
                  <a:lnTo>
                    <a:pt x="573453" y="377447"/>
                  </a:lnTo>
                  <a:lnTo>
                    <a:pt x="629603" y="349367"/>
                  </a:lnTo>
                  <a:lnTo>
                    <a:pt x="629603" y="296913"/>
                  </a:lnTo>
                  <a:lnTo>
                    <a:pt x="572824" y="269700"/>
                  </a:lnTo>
                  <a:lnTo>
                    <a:pt x="564966" y="265938"/>
                  </a:lnTo>
                  <a:lnTo>
                    <a:pt x="562670" y="257527"/>
                  </a:lnTo>
                  <a:cubicBezTo>
                    <a:pt x="557434" y="238438"/>
                    <a:pt x="549750" y="220106"/>
                    <a:pt x="539810" y="202987"/>
                  </a:cubicBezTo>
                  <a:lnTo>
                    <a:pt x="535505" y="195567"/>
                  </a:lnTo>
                  <a:lnTo>
                    <a:pt x="538220" y="187423"/>
                  </a:lnTo>
                  <a:lnTo>
                    <a:pt x="558317" y="127140"/>
                  </a:lnTo>
                  <a:lnTo>
                    <a:pt x="520665" y="89478"/>
                  </a:lnTo>
                  <a:lnTo>
                    <a:pt x="460400" y="109576"/>
                  </a:lnTo>
                  <a:lnTo>
                    <a:pt x="452495" y="112214"/>
                  </a:lnTo>
                  <a:lnTo>
                    <a:pt x="445189" y="108194"/>
                  </a:lnTo>
                  <a:cubicBezTo>
                    <a:pt x="427545" y="98332"/>
                    <a:pt x="408801" y="90583"/>
                    <a:pt x="389344" y="85106"/>
                  </a:cubicBezTo>
                  <a:lnTo>
                    <a:pt x="381000" y="82829"/>
                  </a:lnTo>
                  <a:lnTo>
                    <a:pt x="377190" y="75057"/>
                  </a:lnTo>
                  <a:lnTo>
                    <a:pt x="350044" y="19050"/>
                  </a:lnTo>
                  <a:lnTo>
                    <a:pt x="297542" y="19050"/>
                  </a:lnTo>
                  <a:close/>
                </a:path>
              </a:pathLst>
            </a:custGeom>
            <a:solidFill>
              <a:srgbClr val="1A32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4" name="Freeform: Shape 1033">
              <a:extLst>
                <a:ext uri="{FF2B5EF4-FFF2-40B4-BE49-F238E27FC236}">
                  <a16:creationId xmlns:a16="http://schemas.microsoft.com/office/drawing/2014/main" xmlns="" id="{E795FFA9-17A8-890E-E35F-9532DB1A1D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977276" y="5119671"/>
              <a:ext cx="433576" cy="432000"/>
            </a:xfrm>
            <a:custGeom>
              <a:avLst/>
              <a:gdLst>
                <a:gd name="connsiteX0" fmla="*/ 216788 w 433576"/>
                <a:gd name="connsiteY0" fmla="*/ 0 h 432000"/>
                <a:gd name="connsiteX1" fmla="*/ 433576 w 433576"/>
                <a:gd name="connsiteY1" fmla="*/ 216000 h 432000"/>
                <a:gd name="connsiteX2" fmla="*/ 216788 w 433576"/>
                <a:gd name="connsiteY2" fmla="*/ 432000 h 432000"/>
                <a:gd name="connsiteX3" fmla="*/ 0 w 433576"/>
                <a:gd name="connsiteY3" fmla="*/ 216000 h 432000"/>
                <a:gd name="connsiteX4" fmla="*/ 216788 w 433576"/>
                <a:gd name="connsiteY4" fmla="*/ 0 h 43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576" h="432000">
                  <a:moveTo>
                    <a:pt x="216788" y="0"/>
                  </a:moveTo>
                  <a:cubicBezTo>
                    <a:pt x="336517" y="0"/>
                    <a:pt x="433576" y="96706"/>
                    <a:pt x="433576" y="216000"/>
                  </a:cubicBezTo>
                  <a:cubicBezTo>
                    <a:pt x="433576" y="335294"/>
                    <a:pt x="336517" y="432000"/>
                    <a:pt x="216788" y="432000"/>
                  </a:cubicBezTo>
                  <a:cubicBezTo>
                    <a:pt x="97059" y="432000"/>
                    <a:pt x="0" y="335294"/>
                    <a:pt x="0" y="216000"/>
                  </a:cubicBezTo>
                  <a:cubicBezTo>
                    <a:pt x="0" y="96706"/>
                    <a:pt x="97059" y="0"/>
                    <a:pt x="216788" y="0"/>
                  </a:cubicBezTo>
                  <a:close/>
                </a:path>
              </a:pathLst>
            </a:custGeom>
            <a:noFill/>
            <a:ln>
              <a:solidFill>
                <a:srgbClr val="1A323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5" name="Arrow: Down 1034">
              <a:extLst>
                <a:ext uri="{FF2B5EF4-FFF2-40B4-BE49-F238E27FC236}">
                  <a16:creationId xmlns:a16="http://schemas.microsoft.com/office/drawing/2014/main" xmlns="" id="{48B14883-FE1C-1DB1-EC82-6BD3C2D5BF53}"/>
                </a:ext>
              </a:extLst>
            </p:cNvPr>
            <p:cNvSpPr/>
            <p:nvPr/>
          </p:nvSpPr>
          <p:spPr>
            <a:xfrm>
              <a:off x="4034734" y="5167453"/>
              <a:ext cx="318660" cy="377336"/>
            </a:xfrm>
            <a:prstGeom prst="downArrow">
              <a:avLst/>
            </a:prstGeom>
            <a:solidFill>
              <a:srgbClr val="1A32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bg1">
                      <a:lumMod val="95000"/>
                    </a:schemeClr>
                  </a:solidFill>
                </a:rPr>
                <a:t>$</a:t>
              </a:r>
            </a:p>
          </p:txBody>
        </p:sp>
      </p:grpSp>
      <p:pic>
        <p:nvPicPr>
          <p:cNvPr id="1036" name="Graphic 1035" descr="Lights On with solid fill">
            <a:extLst>
              <a:ext uri="{FF2B5EF4-FFF2-40B4-BE49-F238E27FC236}">
                <a16:creationId xmlns:a16="http://schemas.microsoft.com/office/drawing/2014/main" xmlns="" id="{56C06817-CF2E-4BE3-F5D5-CFFC0270C3A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561835" y="2127485"/>
            <a:ext cx="410996" cy="410996"/>
          </a:xfrm>
          <a:prstGeom prst="rect">
            <a:avLst/>
          </a:prstGeom>
        </p:spPr>
      </p:pic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DE352C60-68AB-D73C-608F-0E67EFD9E24B}"/>
              </a:ext>
            </a:extLst>
          </p:cNvPr>
          <p:cNvSpPr txBox="1"/>
          <p:nvPr/>
        </p:nvSpPr>
        <p:spPr>
          <a:xfrm>
            <a:off x="4002837" y="2602290"/>
            <a:ext cx="17068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PRODUCT ADVANTAGES</a:t>
            </a:r>
            <a:endParaRPr lang="en-US" sz="1200" b="1" dirty="0"/>
          </a:p>
        </p:txBody>
      </p:sp>
      <p:sp>
        <p:nvSpPr>
          <p:cNvPr id="127" name="Rectangle 126"/>
          <p:cNvSpPr/>
          <p:nvPr/>
        </p:nvSpPr>
        <p:spPr>
          <a:xfrm>
            <a:off x="1141487" y="6533948"/>
            <a:ext cx="2724150" cy="133350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l" hangingPunct="0">
              <a:lnSpc>
                <a:spcPct val="100000"/>
              </a:lnSpc>
            </a:pPr>
            <a:r>
              <a:rPr sz="1000" b="1" spc="225" dirty="0">
                <a:solidFill>
                  <a:schemeClr val="bg1"/>
                </a:solidFill>
                <a:latin typeface="Montserrat"/>
                <a:ea typeface="+mn-ea"/>
                <a:cs typeface="Montserrat"/>
              </a:rPr>
              <a:t>CORE TEAM:</a:t>
            </a:r>
          </a:p>
        </p:txBody>
      </p:sp>
      <p:pic>
        <p:nvPicPr>
          <p:cNvPr id="137" name="Picture 13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854889" y="2299552"/>
            <a:ext cx="588659" cy="53404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BD07012-B57D-2187-AA8C-85634231DE1A}"/>
              </a:ext>
            </a:extLst>
          </p:cNvPr>
          <p:cNvSpPr txBox="1"/>
          <p:nvPr/>
        </p:nvSpPr>
        <p:spPr>
          <a:xfrm>
            <a:off x="4224838" y="7236810"/>
            <a:ext cx="13821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70C0"/>
                </a:solidFill>
              </a:rPr>
              <a:t>        </a:t>
            </a:r>
            <a:r>
              <a:rPr lang="en-US" sz="1000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Gross Margin ($M)</a:t>
            </a:r>
            <a:endParaRPr lang="aa-ET" sz="1000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24838" y="7314590"/>
            <a:ext cx="267546" cy="107888"/>
          </a:xfrm>
          <a:prstGeom prst="rect">
            <a:avLst/>
          </a:prstGeom>
          <a:solidFill>
            <a:schemeClr val="accent2"/>
          </a:soli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>
            <a:off x="35831" y="6700318"/>
            <a:ext cx="6888090" cy="243027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3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3">
                  <a:lumMod val="60000"/>
                  <a:lumOff val="4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endParaRPr lang="he-IL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AAB24D95-B706-8E75-EA18-7E30CC6965B6}"/>
              </a:ext>
            </a:extLst>
          </p:cNvPr>
          <p:cNvSpPr txBox="1"/>
          <p:nvPr/>
        </p:nvSpPr>
        <p:spPr>
          <a:xfrm>
            <a:off x="854280" y="6788024"/>
            <a:ext cx="20159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  + Passion + Expertise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xmlns="" id="{77A9A23A-3F83-1BDC-015D-FA947AC49AE2}"/>
              </a:ext>
            </a:extLst>
          </p:cNvPr>
          <p:cNvSpPr/>
          <p:nvPr/>
        </p:nvSpPr>
        <p:spPr>
          <a:xfrm>
            <a:off x="696219" y="7067233"/>
            <a:ext cx="1045838" cy="745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lvl="0" algn="ctr"/>
            <a:r>
              <a:rPr lang="en-US" sz="900" b="1" dirty="0" err="1">
                <a:solidFill>
                  <a:schemeClr val="tx1"/>
                </a:solidFill>
              </a:rPr>
              <a:t>Yacov</a:t>
            </a:r>
            <a:r>
              <a:rPr lang="en-US" sz="900" b="1" dirty="0">
                <a:solidFill>
                  <a:schemeClr val="tx1"/>
                </a:solidFill>
              </a:rPr>
              <a:t> Manes</a:t>
            </a:r>
          </a:p>
          <a:p>
            <a:pPr lvl="0" algn="ctr"/>
            <a:r>
              <a:rPr lang="en-US" sz="900" b="1" dirty="0">
                <a:solidFill>
                  <a:schemeClr val="tx1"/>
                </a:solidFill>
              </a:rPr>
              <a:t>Founder &amp; CEO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Over 4 decades experience in CNC </a:t>
            </a:r>
            <a:r>
              <a:rPr lang="en-US" sz="900" dirty="0" smtClean="0">
                <a:solidFill>
                  <a:schemeClr val="tx1"/>
                </a:solidFill>
              </a:rPr>
              <a:t>patents </a:t>
            </a:r>
            <a:r>
              <a:rPr lang="en-US" sz="900" dirty="0">
                <a:solidFill>
                  <a:schemeClr val="tx1"/>
                </a:solidFill>
              </a:rPr>
              <a:t>&amp; solutions. </a:t>
            </a:r>
            <a:r>
              <a:rPr lang="en-US" sz="900" dirty="0" smtClean="0">
                <a:solidFill>
                  <a:schemeClr val="tx1"/>
                </a:solidFill>
              </a:rPr>
              <a:t>Inventor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xmlns="" id="{726A8976-CE59-9EE0-94FC-203D6ED58E51}"/>
              </a:ext>
            </a:extLst>
          </p:cNvPr>
          <p:cNvSpPr/>
          <p:nvPr/>
        </p:nvSpPr>
        <p:spPr>
          <a:xfrm>
            <a:off x="696219" y="7999616"/>
            <a:ext cx="1082425" cy="6569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lvl="0" algn="ctr"/>
            <a:r>
              <a:rPr lang="en-US" sz="1000" b="1" dirty="0">
                <a:solidFill>
                  <a:schemeClr val="tx1"/>
                </a:solidFill>
              </a:rPr>
              <a:t>Eli </a:t>
            </a:r>
            <a:r>
              <a:rPr lang="en-US" sz="1000" b="1" dirty="0" err="1">
                <a:solidFill>
                  <a:schemeClr val="tx1"/>
                </a:solidFill>
              </a:rPr>
              <a:t>Yudkevich</a:t>
            </a:r>
            <a:endParaRPr lang="en-US" sz="10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Co-Founder &amp; VP R&amp;D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Mechanical engineer and aerospace manufacturing specialist</a:t>
            </a:r>
            <a:r>
              <a:rPr lang="en-US" sz="8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xmlns="" id="{4D3F82B3-70B7-05A8-2144-85ED6230E41D}"/>
              </a:ext>
            </a:extLst>
          </p:cNvPr>
          <p:cNvSpPr/>
          <p:nvPr/>
        </p:nvSpPr>
        <p:spPr>
          <a:xfrm>
            <a:off x="2457129" y="8017071"/>
            <a:ext cx="1206798" cy="720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Moti Baron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Co-Founder &amp; CTO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Mechanical engineer, 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expert in machining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 tools manufacturing &amp; implementation.</a:t>
            </a:r>
          </a:p>
        </p:txBody>
      </p:sp>
      <p:pic>
        <p:nvPicPr>
          <p:cNvPr id="108" name="Picture 10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0" t="4013" r="26361" b="33290"/>
          <a:stretch/>
        </p:blipFill>
        <p:spPr>
          <a:xfrm>
            <a:off x="43604" y="7080732"/>
            <a:ext cx="742148" cy="751089"/>
          </a:xfrm>
          <a:prstGeom prst="ellipse">
            <a:avLst/>
          </a:prstGeom>
          <a:ln w="6350" cap="rnd">
            <a:solidFill>
              <a:srgbClr val="FFFFFF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9" name="Picture 108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9" r="7749" b="19622"/>
          <a:stretch/>
        </p:blipFill>
        <p:spPr>
          <a:xfrm>
            <a:off x="54984" y="8034269"/>
            <a:ext cx="704665" cy="719066"/>
          </a:xfrm>
          <a:prstGeom prst="ellipse">
            <a:avLst/>
          </a:prstGeom>
          <a:ln w="3175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0" name="Picture 109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46"/>
          <a:stretch/>
        </p:blipFill>
        <p:spPr>
          <a:xfrm>
            <a:off x="1679423" y="7113442"/>
            <a:ext cx="755136" cy="732209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11" name="Picture 110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33" t="10343" r="13947" b="16173"/>
          <a:stretch/>
        </p:blipFill>
        <p:spPr>
          <a:xfrm>
            <a:off x="1681537" y="8036060"/>
            <a:ext cx="798302" cy="780660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12" name="Rectangle 111">
            <a:extLst>
              <a:ext uri="{FF2B5EF4-FFF2-40B4-BE49-F238E27FC236}">
                <a16:creationId xmlns:a16="http://schemas.microsoft.com/office/drawing/2014/main" xmlns="" id="{FA746A92-A41A-15F1-6785-C2C39CD9D877}"/>
              </a:ext>
            </a:extLst>
          </p:cNvPr>
          <p:cNvSpPr/>
          <p:nvPr/>
        </p:nvSpPr>
        <p:spPr>
          <a:xfrm>
            <a:off x="2470898" y="7088107"/>
            <a:ext cx="1043825" cy="7066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lvl="0" algn="ctr"/>
            <a:r>
              <a:rPr lang="en-US" sz="900" b="1" dirty="0">
                <a:solidFill>
                  <a:schemeClr val="tx1"/>
                </a:solidFill>
              </a:rPr>
              <a:t>Beni Manes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Co- Founder&amp; COO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Mechanical engineer,</a:t>
            </a:r>
          </a:p>
          <a:p>
            <a:pPr lvl="0" algn="ctr"/>
            <a:r>
              <a:rPr lang="en-US" sz="900" dirty="0">
                <a:solidFill>
                  <a:schemeClr val="tx1"/>
                </a:solidFill>
              </a:rPr>
              <a:t>Former GM, IAI / Aero Assembly division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3596640" y="8749488"/>
            <a:ext cx="2762548" cy="293272"/>
          </a:xfrm>
          <a:prstGeom prst="rect">
            <a:avLst/>
          </a:prstGeom>
        </p:spPr>
        <p:txBody>
          <a:bodyPr spcFirstLastPara="0" lIns="0" tIns="0" rIns="0" bIns="0" anchor="t"/>
          <a:lstStyle/>
          <a:p>
            <a:pPr algn="ctr" hangingPunct="0">
              <a:lnSpc>
                <a:spcPct val="116667"/>
              </a:lnSpc>
            </a:pPr>
            <a:r>
              <a:rPr sz="750" b="1" dirty="0">
                <a:latin typeface="Montserrat"/>
                <a:ea typeface="+mn-ea"/>
                <a:cs typeface="Montserrat"/>
              </a:rPr>
              <a:t>65% </a:t>
            </a:r>
            <a:r>
              <a:rPr sz="750" dirty="0">
                <a:latin typeface="Montserrat"/>
                <a:ea typeface="+mn-ea"/>
                <a:cs typeface="Montserrat"/>
              </a:rPr>
              <a:t>Average</a:t>
            </a:r>
            <a:r>
              <a:rPr sz="750" b="1" dirty="0">
                <a:latin typeface="Montserrat"/>
                <a:ea typeface="+mn-ea"/>
                <a:cs typeface="Montserrat"/>
              </a:rPr>
              <a:t> Gross </a:t>
            </a:r>
            <a:r>
              <a:rPr sz="750" b="1" dirty="0" smtClean="0">
                <a:latin typeface="Montserrat"/>
                <a:ea typeface="+mn-ea"/>
                <a:cs typeface="Montserrat"/>
              </a:rPr>
              <a:t>Margin</a:t>
            </a:r>
            <a:r>
              <a:rPr lang="en-US" sz="750" b="1" dirty="0" smtClean="0">
                <a:latin typeface="Montserrat"/>
                <a:ea typeface="+mn-ea"/>
                <a:cs typeface="Montserrat"/>
              </a:rPr>
              <a:t> </a:t>
            </a:r>
          </a:p>
          <a:p>
            <a:pPr algn="ctr" hangingPunct="0">
              <a:lnSpc>
                <a:spcPct val="116667"/>
              </a:lnSpc>
            </a:pPr>
            <a:r>
              <a:rPr lang="en-US" sz="750" b="1" dirty="0" smtClean="0">
                <a:latin typeface="Montserrat"/>
                <a:ea typeface="+mn-ea"/>
                <a:cs typeface="Montserrat"/>
              </a:rPr>
              <a:t>ROI , less than 2 </a:t>
            </a:r>
            <a:r>
              <a:rPr sz="750" b="1" dirty="0" smtClean="0">
                <a:latin typeface="Montserrat"/>
                <a:ea typeface="+mn-ea"/>
                <a:cs typeface="Montserrat"/>
              </a:rPr>
              <a:t>years</a:t>
            </a:r>
            <a:r>
              <a:rPr sz="750" b="1" dirty="0">
                <a:latin typeface="Montserrat"/>
                <a:ea typeface="+mn-ea"/>
                <a:cs typeface="Montserrat"/>
              </a:rPr>
              <a:t>, </a:t>
            </a:r>
            <a:endParaRPr sz="750" dirty="0">
              <a:latin typeface="Montserrat"/>
              <a:ea typeface="+mn-ea"/>
              <a:cs typeface="Montserra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3"/>
          <a:srcRect l="8636" t="14289" r="2745" b="6293"/>
          <a:stretch/>
        </p:blipFill>
        <p:spPr>
          <a:xfrm>
            <a:off x="3731119" y="6850499"/>
            <a:ext cx="3075430" cy="1768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9" name="TextBox 98">
            <a:extLst>
              <a:ext uri="{FF2B5EF4-FFF2-40B4-BE49-F238E27FC236}">
                <a16:creationId xmlns:a16="http://schemas.microsoft.com/office/drawing/2014/main" xmlns="" id="{E64B34BB-0001-0B30-46A2-682CF37C925C}"/>
              </a:ext>
            </a:extLst>
          </p:cNvPr>
          <p:cNvSpPr txBox="1"/>
          <p:nvPr/>
        </p:nvSpPr>
        <p:spPr>
          <a:xfrm>
            <a:off x="3916107" y="7043620"/>
            <a:ext cx="838746" cy="261610"/>
          </a:xfrm>
          <a:prstGeom prst="rect">
            <a:avLst/>
          </a:prstGeom>
          <a:noFill/>
          <a:ln>
            <a:solidFill>
              <a:srgbClr val="F4F4F4"/>
            </a:solidFill>
          </a:ln>
        </p:spPr>
        <p:txBody>
          <a:bodyPr wrap="square" rtlCol="0">
            <a:spAutoFit/>
          </a:bodyPr>
          <a:lstStyle/>
          <a:p>
            <a:pPr marL="84995" indent="-84995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rgbClr val="F4F4F4"/>
                </a:solidFill>
              </a:rPr>
              <a:t>Sales M$ </a:t>
            </a:r>
            <a:endParaRPr lang="en-US" sz="1100" b="1" dirty="0">
              <a:solidFill>
                <a:srgbClr val="F4F4F4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xmlns="" id="{16F25704-B767-5865-899A-CA747BDB60F6}"/>
              </a:ext>
            </a:extLst>
          </p:cNvPr>
          <p:cNvSpPr txBox="1"/>
          <p:nvPr/>
        </p:nvSpPr>
        <p:spPr>
          <a:xfrm>
            <a:off x="4870756" y="4405481"/>
            <a:ext cx="201635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b="1" u="sng" dirty="0" smtClean="0">
              <a:solidFill>
                <a:schemeClr val="bg1"/>
              </a:solidFill>
            </a:endParaRPr>
          </a:p>
          <a:p>
            <a:r>
              <a:rPr lang="en-US" sz="1100" b="1" dirty="0" smtClean="0">
                <a:solidFill>
                  <a:schemeClr val="bg1"/>
                </a:solidFill>
              </a:rPr>
              <a:t>Patent Value &amp; product  status</a:t>
            </a:r>
            <a:endParaRPr lang="en-US" sz="1100" b="1" dirty="0">
              <a:solidFill>
                <a:schemeClr val="bg1"/>
              </a:solidFill>
            </a:endParaRPr>
          </a:p>
          <a:p>
            <a:r>
              <a:rPr lang="en-US" sz="1100" b="1" dirty="0">
                <a:solidFill>
                  <a:schemeClr val="bg1"/>
                </a:solidFill>
              </a:rPr>
              <a:t>	</a:t>
            </a:r>
            <a:r>
              <a:rPr lang="en-US" sz="1100" b="1" dirty="0" smtClean="0">
                <a:solidFill>
                  <a:schemeClr val="bg1"/>
                </a:solidFill>
              </a:rPr>
              <a:t>  </a:t>
            </a:r>
            <a:r>
              <a:rPr lang="he-IL" sz="1100" b="1" dirty="0" smtClean="0">
                <a:solidFill>
                  <a:schemeClr val="bg1"/>
                </a:solidFill>
              </a:rPr>
              <a:t>7.0 </a:t>
            </a:r>
            <a:r>
              <a:rPr lang="en-US" sz="1100" b="1" dirty="0" smtClean="0">
                <a:solidFill>
                  <a:schemeClr val="bg1"/>
                </a:solidFill>
              </a:rPr>
              <a:t>M$</a:t>
            </a:r>
            <a:endParaRPr lang="en-US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006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4388</TotalTime>
  <Words>286</Words>
  <Application>Microsoft Office PowerPoint</Application>
  <PresentationFormat>Letter Paper (8.5x11 in)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emile</dc:creator>
  <cp:lastModifiedBy>בני</cp:lastModifiedBy>
  <cp:revision>160</cp:revision>
  <cp:lastPrinted>2025-07-01T06:36:16Z</cp:lastPrinted>
  <dcterms:created xsi:type="dcterms:W3CDTF">2023-11-06T09:26:15Z</dcterms:created>
  <dcterms:modified xsi:type="dcterms:W3CDTF">2025-07-06T04:02:03Z</dcterms:modified>
</cp:coreProperties>
</file>